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slideLayouts/slideLayout1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926" r:id="rId6"/>
    <p:sldMasterId id="2147483881" r:id="rId7"/>
  </p:sldMasterIdLst>
  <p:notesMasterIdLst>
    <p:notesMasterId r:id="rId33"/>
  </p:notesMasterIdLst>
  <p:handoutMasterIdLst>
    <p:handoutMasterId r:id="rId34"/>
  </p:handoutMasterIdLst>
  <p:sldIdLst>
    <p:sldId id="1983" r:id="rId8"/>
    <p:sldId id="1838" r:id="rId9"/>
    <p:sldId id="2041" r:id="rId10"/>
    <p:sldId id="2024" r:id="rId11"/>
    <p:sldId id="2026" r:id="rId12"/>
    <p:sldId id="2051" r:id="rId13"/>
    <p:sldId id="2052" r:id="rId14"/>
    <p:sldId id="2053" r:id="rId15"/>
    <p:sldId id="2066" r:id="rId16"/>
    <p:sldId id="2065" r:id="rId17"/>
    <p:sldId id="2054" r:id="rId18"/>
    <p:sldId id="2055" r:id="rId19"/>
    <p:sldId id="2057" r:id="rId20"/>
    <p:sldId id="2059" r:id="rId21"/>
    <p:sldId id="2061" r:id="rId22"/>
    <p:sldId id="2056" r:id="rId23"/>
    <p:sldId id="2062" r:id="rId24"/>
    <p:sldId id="2060" r:id="rId25"/>
    <p:sldId id="2028" r:id="rId26"/>
    <p:sldId id="2029" r:id="rId27"/>
    <p:sldId id="2030" r:id="rId28"/>
    <p:sldId id="2033" r:id="rId29"/>
    <p:sldId id="2035" r:id="rId30"/>
    <p:sldId id="2067" r:id="rId31"/>
    <p:sldId id="680" r:id="rId32"/>
  </p:sldIdLst>
  <p:sldSz cx="12196763" cy="6858000"/>
  <p:notesSz cx="6805613" cy="9939338"/>
  <p:custDataLst>
    <p:tags r:id="rId35"/>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9D9D9"/>
    <a:srgbClr val="05CCEC"/>
    <a:srgbClr val="374154"/>
    <a:srgbClr val="D9FFBD"/>
    <a:srgbClr val="91D150"/>
    <a:srgbClr val="F2F2F2"/>
    <a:srgbClr val="FFB8B8"/>
    <a:srgbClr val="59595A"/>
    <a:srgbClr val="5DB5E8"/>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60" autoAdjust="0"/>
    <p:restoredTop sz="96291" autoAdjust="0"/>
  </p:normalViewPr>
  <p:slideViewPr>
    <p:cSldViewPr showGuides="1">
      <p:cViewPr varScale="1">
        <p:scale>
          <a:sx n="117" d="100"/>
          <a:sy n="117" d="100"/>
        </p:scale>
        <p:origin x="200" y="29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ableStyles" Target="tableStyles.xml"/><Relationship Id="rId21" Type="http://schemas.openxmlformats.org/officeDocument/2006/relationships/slide" Target="slides/slide14.xml"/><Relationship Id="rId34" Type="http://schemas.openxmlformats.org/officeDocument/2006/relationships/handoutMaster" Target="handoutMasters/handoutMaster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tags" Target="tags/tag1.xml"/><Relationship Id="rId8" Type="http://schemas.openxmlformats.org/officeDocument/2006/relationships/slide" Target="slides/slide1.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2023/6/22</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25</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25</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32F1867-BB8A-4046-989E-41A7E6FC865B}"/>
              </a:ext>
            </a:extLst>
          </p:cNvPr>
          <p:cNvSpPr txBox="1">
            <a:spLocks/>
          </p:cNvSpPr>
          <p:nvPr userDrawn="1"/>
        </p:nvSpPr>
        <p:spPr>
          <a:xfrm>
            <a:off x="337741" y="1772816"/>
            <a:ext cx="8136904"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大标题 </a:t>
            </a:r>
            <a:r>
              <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Title</a:t>
            </a:r>
          </a:p>
        </p:txBody>
      </p:sp>
      <p:pic>
        <p:nvPicPr>
          <p:cNvPr id="8" name="图片 7">
            <a:extLst>
              <a:ext uri="{FF2B5EF4-FFF2-40B4-BE49-F238E27FC236}">
                <a16:creationId xmlns:a16="http://schemas.microsoft.com/office/drawing/2014/main" id="{5F214FDC-6B87-214E-A881-A1F197F5DB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679570"/>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69401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12387B5-C993-A64B-85C8-DA1E13E38986}"/>
              </a:ext>
            </a:extLst>
          </p:cNvPr>
          <p:cNvSpPr>
            <a:spLocks noGrp="1"/>
          </p:cNvSpPr>
          <p:nvPr>
            <p:ph sz="half" idx="1" hasCustomPrompt="1"/>
          </p:nvPr>
        </p:nvSpPr>
        <p:spPr>
          <a:xfrm>
            <a:off x="623635" y="548680"/>
            <a:ext cx="10731328" cy="5461840"/>
          </a:xfrm>
          <a:prstGeom prst="rect">
            <a:avLst/>
          </a:prstGeom>
        </p:spPr>
        <p:txBody>
          <a:bodyPr anchor="ctr"/>
          <a:lstStyle>
            <a:lvl1pPr>
              <a:defRPr>
                <a:solidFill>
                  <a:srgbClr val="C00000"/>
                </a:solidFill>
              </a:defRPr>
            </a:lvl1pPr>
          </a:lstStyle>
          <a:p>
            <a:pPr marL="0" indent="0" algn="ctr">
              <a:lnSpc>
                <a:spcPct val="15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副标题</a:t>
            </a:r>
          </a:p>
        </p:txBody>
      </p:sp>
    </p:spTree>
    <p:extLst>
      <p:ext uri="{BB962C8B-B14F-4D97-AF65-F5344CB8AC3E}">
        <p14:creationId xmlns:p14="http://schemas.microsoft.com/office/powerpoint/2010/main" val="3709341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351536"/>
            <a:ext cx="10963473" cy="5042918"/>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4709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pic>
        <p:nvPicPr>
          <p:cNvPr id="3" name="图片 2">
            <a:extLst>
              <a:ext uri="{FF2B5EF4-FFF2-40B4-BE49-F238E27FC236}">
                <a16:creationId xmlns:a16="http://schemas.microsoft.com/office/drawing/2014/main" id="{384ED370-A6A0-744F-95DF-BE6E1F4D35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461854" y="3110736"/>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0C0A5B-2417-944A-B7DA-94A14F8A67C8}"/>
              </a:ext>
            </a:extLst>
          </p:cNvPr>
          <p:cNvSpPr>
            <a:spLocks noGrp="1"/>
          </p:cNvSpPr>
          <p:nvPr>
            <p:ph type="ctrTitle"/>
          </p:nvPr>
        </p:nvSpPr>
        <p:spPr>
          <a:xfrm>
            <a:off x="320965" y="693428"/>
            <a:ext cx="3141050" cy="953563"/>
          </a:xfrm>
          <a:prstGeom prst="rect">
            <a:avLst/>
          </a:prstGeom>
          <a:noFill/>
        </p:spPr>
        <p:txBody>
          <a:bodyPr anchor="ctr">
            <a:noAutofit/>
          </a:bodyPr>
          <a:lstStyle>
            <a:lvl1pPr>
              <a:defRPr>
                <a:latin typeface="Futura Medium" panose="020B0602020204020303" pitchFamily="34" charset="-79"/>
                <a:cs typeface="Futura Medium" panose="020B0602020204020303" pitchFamily="34" charset="-79"/>
              </a:defRPr>
            </a:lvl1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93344263-84EF-AE42-95A4-A0688E4F3A22}"/>
              </a:ext>
            </a:extLst>
          </p:cNvPr>
          <p:cNvSpPr>
            <a:spLocks noGrp="1"/>
          </p:cNvSpPr>
          <p:nvPr>
            <p:ph type="subTitle" idx="1" hasCustomPrompt="1"/>
          </p:nvPr>
        </p:nvSpPr>
        <p:spPr>
          <a:xfrm>
            <a:off x="1345853" y="3896673"/>
            <a:ext cx="2116161" cy="720081"/>
          </a:xfrm>
          <a:prstGeom prst="rect">
            <a:avLst/>
          </a:prstGeom>
        </p:spPr>
        <p:txBody>
          <a:bodyPr anchor="ctr"/>
          <a:lstStyle>
            <a:lvl1pPr marL="0" indent="0">
              <a:buNone/>
              <a:defRPr/>
            </a:lvl1pP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0FC5C961-C360-9F43-A308-C9DB7AC7D5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679570"/>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18316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12387B5-C993-A64B-85C8-DA1E13E38986}"/>
              </a:ext>
            </a:extLst>
          </p:cNvPr>
          <p:cNvSpPr>
            <a:spLocks noGrp="1"/>
          </p:cNvSpPr>
          <p:nvPr>
            <p:ph sz="half" idx="1" hasCustomPrompt="1"/>
          </p:nvPr>
        </p:nvSpPr>
        <p:spPr>
          <a:xfrm>
            <a:off x="623635" y="548680"/>
            <a:ext cx="10731328" cy="5461840"/>
          </a:xfrm>
          <a:prstGeom prst="rect">
            <a:avLst/>
          </a:prstGeom>
        </p:spPr>
        <p:txBody>
          <a:bodyPr anchor="ctr"/>
          <a:lstStyle>
            <a:lvl1pPr>
              <a:defRPr>
                <a:solidFill>
                  <a:srgbClr val="C00000"/>
                </a:solidFill>
              </a:defRPr>
            </a:lvl1pPr>
          </a:lstStyle>
          <a:p>
            <a:pPr marL="0" indent="0" algn="ctr">
              <a:lnSpc>
                <a:spcPct val="15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副标题</a:t>
            </a:r>
          </a:p>
        </p:txBody>
      </p:sp>
    </p:spTree>
    <p:extLst>
      <p:ext uri="{BB962C8B-B14F-4D97-AF65-F5344CB8AC3E}">
        <p14:creationId xmlns:p14="http://schemas.microsoft.com/office/powerpoint/2010/main" val="3022242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hasCustomPrompt="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2.png"/><Relationship Id="rId5" Type="http://schemas.openxmlformats.org/officeDocument/2006/relationships/theme" Target="../theme/theme4.xml"/><Relationship Id="rId4"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5.xml"/><Relationship Id="rId1" Type="http://schemas.openxmlformats.org/officeDocument/2006/relationships/slideLayout" Target="../slideLayouts/slideLayout12.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6.xml"/><Relationship Id="rId1" Type="http://schemas.openxmlformats.org/officeDocument/2006/relationships/slideLayout" Target="../slideLayouts/slideLayout13.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7.xml"/><Relationship Id="rId1" Type="http://schemas.openxmlformats.org/officeDocument/2006/relationships/slideLayout" Target="../slideLayouts/slideLayout14.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5" name="TextBox 2">
            <a:extLst>
              <a:ext uri="{FF2B5EF4-FFF2-40B4-BE49-F238E27FC236}">
                <a16:creationId xmlns:a16="http://schemas.microsoft.com/office/drawing/2014/main" id="{3BCFDA6C-EB55-554F-A433-14857DEB7F0F}"/>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146" name="TextBox 3">
            <a:extLst>
              <a:ext uri="{FF2B5EF4-FFF2-40B4-BE49-F238E27FC236}">
                <a16:creationId xmlns:a16="http://schemas.microsoft.com/office/drawing/2014/main" id="{EE6C5BE1-C7BF-B24B-BD3B-A5F94DB0B587}"/>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47" name="副标题 2">
            <a:extLst>
              <a:ext uri="{FF2B5EF4-FFF2-40B4-BE49-F238E27FC236}">
                <a16:creationId xmlns:a16="http://schemas.microsoft.com/office/drawing/2014/main" id="{E172B693-5F6D-864A-B223-BA61F51F7058}"/>
              </a:ext>
            </a:extLst>
          </p:cNvPr>
          <p:cNvSpPr txBox="1">
            <a:spLocks/>
          </p:cNvSpPr>
          <p:nvPr userDrawn="1"/>
        </p:nvSpPr>
        <p:spPr bwMode="auto">
          <a:xfrm>
            <a:off x="11210949" y="6421793"/>
            <a:ext cx="866902"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rPr>
              <a:t>zomi</a:t>
            </a:r>
          </a:p>
        </p:txBody>
      </p:sp>
      <p:pic>
        <p:nvPicPr>
          <p:cNvPr id="148" name="图片 147">
            <a:extLst>
              <a:ext uri="{FF2B5EF4-FFF2-40B4-BE49-F238E27FC236}">
                <a16:creationId xmlns:a16="http://schemas.microsoft.com/office/drawing/2014/main" id="{77F02A51-82A7-C446-838A-5548431BAF23}"/>
              </a:ext>
            </a:extLst>
          </p:cNvPr>
          <p:cNvPicPr>
            <a:picLocks noChangeAspect="1"/>
          </p:cNvPicPr>
          <p:nvPr userDrawn="1"/>
        </p:nvPicPr>
        <p:blipFill>
          <a:blip r:embed="rId4" cstate="email">
            <a:alphaModFix amt="70000"/>
            <a:extLst>
              <a:ext uri="{28A0092B-C50C-407E-A947-70E740481C1C}">
                <a14:useLocalDpi xmlns:a14="http://schemas.microsoft.com/office/drawing/2010/main"/>
              </a:ext>
            </a:extLst>
          </a:blip>
          <a:stretch>
            <a:fillRect/>
          </a:stretch>
        </p:blipFill>
        <p:spPr>
          <a:xfrm>
            <a:off x="11210949" y="6545584"/>
            <a:ext cx="144000" cy="144000"/>
          </a:xfrm>
          <a:prstGeom prst="ellipse">
            <a:avLst/>
          </a:prstGeom>
          <a:ln w="28575" cap="rnd">
            <a:solidFill>
              <a:schemeClr val="bg1"/>
            </a:solidFill>
            <a:prstDash val="solid"/>
          </a:ln>
          <a:effectLst/>
        </p:spPr>
      </p:pic>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9" name="TextBox 2">
            <a:extLst>
              <a:ext uri="{FF2B5EF4-FFF2-40B4-BE49-F238E27FC236}">
                <a16:creationId xmlns:a16="http://schemas.microsoft.com/office/drawing/2014/main" id="{BEB7BBA7-ADF8-C740-BA68-EB4E4138EAA6}"/>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81" name="TextBox 3">
            <a:extLst>
              <a:ext uri="{FF2B5EF4-FFF2-40B4-BE49-F238E27FC236}">
                <a16:creationId xmlns:a16="http://schemas.microsoft.com/office/drawing/2014/main" id="{51F01358-76A1-BA45-B4C2-2F44A53E6E97}"/>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2" name="副标题 2">
            <a:extLst>
              <a:ext uri="{FF2B5EF4-FFF2-40B4-BE49-F238E27FC236}">
                <a16:creationId xmlns:a16="http://schemas.microsoft.com/office/drawing/2014/main" id="{C27DED20-EF1B-CD46-A49B-AB86B5145874}"/>
              </a:ext>
            </a:extLst>
          </p:cNvPr>
          <p:cNvSpPr txBox="1">
            <a:spLocks/>
          </p:cNvSpPr>
          <p:nvPr userDrawn="1"/>
        </p:nvSpPr>
        <p:spPr bwMode="auto">
          <a:xfrm>
            <a:off x="11210949" y="6421793"/>
            <a:ext cx="866902"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rPr>
              <a:t>zomi</a:t>
            </a:r>
          </a:p>
        </p:txBody>
      </p:sp>
      <p:pic>
        <p:nvPicPr>
          <p:cNvPr id="84" name="图片 83">
            <a:extLst>
              <a:ext uri="{FF2B5EF4-FFF2-40B4-BE49-F238E27FC236}">
                <a16:creationId xmlns:a16="http://schemas.microsoft.com/office/drawing/2014/main" id="{262F1A89-BD51-A842-94BC-6DB6414E65DF}"/>
              </a:ext>
            </a:extLst>
          </p:cNvPr>
          <p:cNvPicPr>
            <a:picLocks noChangeAspect="1"/>
          </p:cNvPicPr>
          <p:nvPr userDrawn="1"/>
        </p:nvPicPr>
        <p:blipFill>
          <a:blip r:embed="rId5" cstate="email">
            <a:alphaModFix amt="70000"/>
            <a:extLst>
              <a:ext uri="{28A0092B-C50C-407E-A947-70E740481C1C}">
                <a14:useLocalDpi xmlns:a14="http://schemas.microsoft.com/office/drawing/2010/main"/>
              </a:ext>
            </a:extLst>
          </a:blip>
          <a:stretch>
            <a:fillRect/>
          </a:stretch>
        </p:blipFill>
        <p:spPr>
          <a:xfrm>
            <a:off x="11210949" y="6545584"/>
            <a:ext cx="144000" cy="144000"/>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150" name="TextBox 2">
            <a:extLst>
              <a:ext uri="{FF2B5EF4-FFF2-40B4-BE49-F238E27FC236}">
                <a16:creationId xmlns:a16="http://schemas.microsoft.com/office/drawing/2014/main" id="{8B991A5E-2597-5E47-9189-5F6831EF5564}"/>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151" name="TextBox 3">
            <a:extLst>
              <a:ext uri="{FF2B5EF4-FFF2-40B4-BE49-F238E27FC236}">
                <a16:creationId xmlns:a16="http://schemas.microsoft.com/office/drawing/2014/main" id="{A863924F-FF8C-9F47-8F30-48F4A4049101}"/>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52" name="副标题 2">
            <a:extLst>
              <a:ext uri="{FF2B5EF4-FFF2-40B4-BE49-F238E27FC236}">
                <a16:creationId xmlns:a16="http://schemas.microsoft.com/office/drawing/2014/main" id="{30CEE29B-2839-844D-A3A5-38DE3A0AB89D}"/>
              </a:ext>
            </a:extLst>
          </p:cNvPr>
          <p:cNvSpPr txBox="1">
            <a:spLocks/>
          </p:cNvSpPr>
          <p:nvPr userDrawn="1"/>
        </p:nvSpPr>
        <p:spPr bwMode="auto">
          <a:xfrm>
            <a:off x="11210949" y="6421793"/>
            <a:ext cx="866902"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rPr>
              <a:t>zomi</a:t>
            </a:r>
          </a:p>
        </p:txBody>
      </p:sp>
      <p:pic>
        <p:nvPicPr>
          <p:cNvPr id="153" name="图片 152">
            <a:extLst>
              <a:ext uri="{FF2B5EF4-FFF2-40B4-BE49-F238E27FC236}">
                <a16:creationId xmlns:a16="http://schemas.microsoft.com/office/drawing/2014/main" id="{43214568-1D81-8E4F-9960-DA88119D66C8}"/>
              </a:ext>
            </a:extLst>
          </p:cNvPr>
          <p:cNvPicPr>
            <a:picLocks noChangeAspect="1"/>
          </p:cNvPicPr>
          <p:nvPr userDrawn="1"/>
        </p:nvPicPr>
        <p:blipFill>
          <a:blip r:embed="rId8" cstate="email">
            <a:alphaModFix amt="70000"/>
            <a:extLst>
              <a:ext uri="{28A0092B-C50C-407E-A947-70E740481C1C}">
                <a14:useLocalDpi xmlns:a14="http://schemas.microsoft.com/office/drawing/2010/main"/>
              </a:ext>
            </a:extLst>
          </a:blip>
          <a:stretch>
            <a:fillRect/>
          </a:stretch>
        </p:blipFill>
        <p:spPr>
          <a:xfrm>
            <a:off x="11210949" y="6545584"/>
            <a:ext cx="144000" cy="144000"/>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20" r:id="rId3"/>
    <p:sldLayoutId id="2147483924" r:id="rId4"/>
    <p:sldLayoutId id="2147483904" r:id="rId5"/>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6785A3D6-1271-D247-9E96-1B376F4BE7BE}"/>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1210949" y="6421793"/>
            <a:ext cx="866902"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rPr>
              <a:t>zomi</a:t>
            </a: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pic>
        <p:nvPicPr>
          <p:cNvPr id="80" name="图片 79">
            <a:extLst>
              <a:ext uri="{FF2B5EF4-FFF2-40B4-BE49-F238E27FC236}">
                <a16:creationId xmlns:a16="http://schemas.microsoft.com/office/drawing/2014/main" id="{D1DBFF3B-6827-D841-A4FA-326B88E93508}"/>
              </a:ext>
            </a:extLst>
          </p:cNvPr>
          <p:cNvPicPr>
            <a:picLocks noChangeAspect="1"/>
          </p:cNvPicPr>
          <p:nvPr userDrawn="1"/>
        </p:nvPicPr>
        <p:blipFill>
          <a:blip r:embed="rId6" cstate="email">
            <a:alphaModFix amt="70000"/>
            <a:extLst>
              <a:ext uri="{28A0092B-C50C-407E-A947-70E740481C1C}">
                <a14:useLocalDpi xmlns:a14="http://schemas.microsoft.com/office/drawing/2010/main"/>
              </a:ext>
            </a:extLst>
          </a:blip>
          <a:stretch>
            <a:fillRect/>
          </a:stretch>
        </p:blipFill>
        <p:spPr>
          <a:xfrm>
            <a:off x="11210949" y="6545584"/>
            <a:ext cx="144000" cy="144000"/>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25" r:id="rId3"/>
    <p:sldLayoutId id="2147483928"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8" name="TextBox 2">
            <a:extLst>
              <a:ext uri="{FF2B5EF4-FFF2-40B4-BE49-F238E27FC236}">
                <a16:creationId xmlns:a16="http://schemas.microsoft.com/office/drawing/2014/main" id="{EBAEEBBC-8508-5343-A4D2-0BE033E8B3AE}"/>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79" name="TextBox 3">
            <a:extLst>
              <a:ext uri="{FF2B5EF4-FFF2-40B4-BE49-F238E27FC236}">
                <a16:creationId xmlns:a16="http://schemas.microsoft.com/office/drawing/2014/main" id="{352C1D6A-6F2E-994F-8094-1E0090CFDC9A}"/>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tx1"/>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chemeClr val="tx1"/>
              </a:solidFill>
              <a:latin typeface="Arial" panose="020B0604020202020204" pitchFamily="34" charset="0"/>
              <a:ea typeface="华文细黑" pitchFamily="2" charset="-122"/>
              <a:cs typeface="Arial" panose="020B0604020202020204" pitchFamily="34" charset="0"/>
            </a:endParaRPr>
          </a:p>
        </p:txBody>
      </p:sp>
      <p:sp>
        <p:nvSpPr>
          <p:cNvPr id="80" name="副标题 2">
            <a:extLst>
              <a:ext uri="{FF2B5EF4-FFF2-40B4-BE49-F238E27FC236}">
                <a16:creationId xmlns:a16="http://schemas.microsoft.com/office/drawing/2014/main" id="{971351FF-7901-B044-8ADE-D873DF823C88}"/>
              </a:ext>
            </a:extLst>
          </p:cNvPr>
          <p:cNvSpPr txBox="1">
            <a:spLocks/>
          </p:cNvSpPr>
          <p:nvPr userDrawn="1"/>
        </p:nvSpPr>
        <p:spPr bwMode="auto">
          <a:xfrm>
            <a:off x="11210949" y="6421793"/>
            <a:ext cx="866902"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tx1"/>
                </a:solidFill>
                <a:latin typeface="Futura Medium" panose="020B0602020204020303" pitchFamily="34" charset="-79"/>
                <a:ea typeface="+mj-ea"/>
                <a:cs typeface="Futura Medium" panose="020B0602020204020303" pitchFamily="34" charset="-79"/>
              </a:rPr>
              <a:t>zomi</a:t>
            </a:r>
          </a:p>
        </p:txBody>
      </p:sp>
      <p:pic>
        <p:nvPicPr>
          <p:cNvPr id="81" name="图片 80">
            <a:extLst>
              <a:ext uri="{FF2B5EF4-FFF2-40B4-BE49-F238E27FC236}">
                <a16:creationId xmlns:a16="http://schemas.microsoft.com/office/drawing/2014/main" id="{F2C6F737-DDFA-B94D-ADE5-028C2273FF33}"/>
              </a:ext>
            </a:extLst>
          </p:cNvPr>
          <p:cNvPicPr>
            <a:picLocks noChangeAspect="1"/>
          </p:cNvPicPr>
          <p:nvPr userDrawn="1"/>
        </p:nvPicPr>
        <p:blipFill>
          <a:blip r:embed="rId3" cstate="email">
            <a:alphaModFix/>
            <a:extLst>
              <a:ext uri="{28A0092B-C50C-407E-A947-70E740481C1C}">
                <a14:useLocalDpi xmlns:a14="http://schemas.microsoft.com/office/drawing/2010/main"/>
              </a:ext>
            </a:extLst>
          </a:blip>
          <a:stretch>
            <a:fillRect/>
          </a:stretch>
        </p:blipFill>
        <p:spPr>
          <a:xfrm>
            <a:off x="11210949" y="6545584"/>
            <a:ext cx="144000" cy="144000"/>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999680077"/>
      </p:ext>
    </p:extLst>
  </p:cSld>
  <p:clrMap bg1="dk1" tx1="lt1" bg2="dk2" tx2="lt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2" name="TextBox 2">
            <a:extLst>
              <a:ext uri="{FF2B5EF4-FFF2-40B4-BE49-F238E27FC236}">
                <a16:creationId xmlns:a16="http://schemas.microsoft.com/office/drawing/2014/main" id="{FCD3FDD5-C6F2-8A4E-99D1-9C37D180CD89}"/>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83" name="TextBox 3">
            <a:extLst>
              <a:ext uri="{FF2B5EF4-FFF2-40B4-BE49-F238E27FC236}">
                <a16:creationId xmlns:a16="http://schemas.microsoft.com/office/drawing/2014/main" id="{6E534CF2-AD77-D847-AAE4-AD8038B89590}"/>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Arial" panose="020B0604020202020204" pitchFamily="34" charset="0"/>
              <a:ea typeface="华文细黑" pitchFamily="2" charset="-122"/>
              <a:cs typeface="Arial" panose="020B0604020202020204" pitchFamily="34" charset="0"/>
            </a:endParaRPr>
          </a:p>
        </p:txBody>
      </p:sp>
      <p:sp>
        <p:nvSpPr>
          <p:cNvPr id="84" name="副标题 2">
            <a:extLst>
              <a:ext uri="{FF2B5EF4-FFF2-40B4-BE49-F238E27FC236}">
                <a16:creationId xmlns:a16="http://schemas.microsoft.com/office/drawing/2014/main" id="{7C7839F9-CF41-E24D-9C32-3E42B4753C64}"/>
              </a:ext>
            </a:extLst>
          </p:cNvPr>
          <p:cNvSpPr txBox="1">
            <a:spLocks/>
          </p:cNvSpPr>
          <p:nvPr userDrawn="1"/>
        </p:nvSpPr>
        <p:spPr bwMode="auto">
          <a:xfrm>
            <a:off x="11210949" y="6421793"/>
            <a:ext cx="866902"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solidFill>
                <a:latin typeface="Futura Medium" panose="020B0602020204020303" pitchFamily="34" charset="-79"/>
                <a:ea typeface="+mj-ea"/>
                <a:cs typeface="Futura Medium" panose="020B0602020204020303" pitchFamily="34" charset="-79"/>
              </a:rPr>
              <a:t>zomi</a:t>
            </a:r>
          </a:p>
        </p:txBody>
      </p:sp>
      <p:pic>
        <p:nvPicPr>
          <p:cNvPr id="85" name="图片 84">
            <a:extLst>
              <a:ext uri="{FF2B5EF4-FFF2-40B4-BE49-F238E27FC236}">
                <a16:creationId xmlns:a16="http://schemas.microsoft.com/office/drawing/2014/main" id="{BA367034-DDC4-5A47-B609-5D851C138C1A}"/>
              </a:ext>
            </a:extLst>
          </p:cNvPr>
          <p:cNvPicPr>
            <a:picLocks noChangeAspect="1"/>
          </p:cNvPicPr>
          <p:nvPr userDrawn="1"/>
        </p:nvPicPr>
        <p:blipFill>
          <a:blip r:embed="rId3" cstate="email">
            <a:alphaModFix/>
            <a:extLst>
              <a:ext uri="{28A0092B-C50C-407E-A947-70E740481C1C}">
                <a14:useLocalDpi xmlns:a14="http://schemas.microsoft.com/office/drawing/2010/main"/>
              </a:ext>
            </a:extLst>
          </a:blip>
          <a:stretch>
            <a:fillRect/>
          </a:stretch>
        </p:blipFill>
        <p:spPr>
          <a:xfrm>
            <a:off x="11210949" y="6545584"/>
            <a:ext cx="144000" cy="144000"/>
          </a:xfrm>
          <a:prstGeom prst="ellipse">
            <a:avLst/>
          </a:prstGeom>
          <a:ln w="28575" cap="rnd">
            <a:solidFill>
              <a:schemeClr val="bg1"/>
            </a:solidFill>
            <a:prstDash val="solid"/>
          </a:ln>
          <a:effectLst/>
        </p:spPr>
      </p:pic>
    </p:spTree>
    <p:extLst>
      <p:ext uri="{BB962C8B-B14F-4D97-AF65-F5344CB8AC3E}">
        <p14:creationId xmlns:p14="http://schemas.microsoft.com/office/powerpoint/2010/main" val="977873204"/>
      </p:ext>
    </p:extLst>
  </p:cSld>
  <p:clrMap bg1="lt1" tx1="dk1" bg2="lt2" tx2="dk2" accent1="accent1" accent2="accent2" accent3="accent3" accent4="accent4" accent5="accent5" accent6="accent6" hlink="hlink" folHlink="folHlink"/>
  <p:sldLayoutIdLst>
    <p:sldLayoutId id="2147483927"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a:t>
            </a:r>
            <a:r>
              <a:rPr lang="zh-CN" altLang="en-US"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 </a:t>
            </a:r>
            <a:endPar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4" name="TextBox 2">
            <a:extLst>
              <a:ext uri="{FF2B5EF4-FFF2-40B4-BE49-F238E27FC236}">
                <a16:creationId xmlns:a16="http://schemas.microsoft.com/office/drawing/2014/main" id="{D4710E73-A22E-4C4B-A7F8-0C151EE14B19}"/>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85" name="TextBox 3">
            <a:extLst>
              <a:ext uri="{FF2B5EF4-FFF2-40B4-BE49-F238E27FC236}">
                <a16:creationId xmlns:a16="http://schemas.microsoft.com/office/drawing/2014/main" id="{B57F91F8-B407-C746-926B-9CC2204613C8}"/>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6" name="副标题 2">
            <a:extLst>
              <a:ext uri="{FF2B5EF4-FFF2-40B4-BE49-F238E27FC236}">
                <a16:creationId xmlns:a16="http://schemas.microsoft.com/office/drawing/2014/main" id="{CA5BFA93-9360-E945-A9B9-7C4134754160}"/>
              </a:ext>
            </a:extLst>
          </p:cNvPr>
          <p:cNvSpPr txBox="1">
            <a:spLocks/>
          </p:cNvSpPr>
          <p:nvPr userDrawn="1"/>
        </p:nvSpPr>
        <p:spPr bwMode="auto">
          <a:xfrm>
            <a:off x="11210949" y="6421793"/>
            <a:ext cx="866902"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rPr>
              <a:t>zomi</a:t>
            </a:r>
          </a:p>
        </p:txBody>
      </p:sp>
      <p:pic>
        <p:nvPicPr>
          <p:cNvPr id="87" name="图片 86">
            <a:extLst>
              <a:ext uri="{FF2B5EF4-FFF2-40B4-BE49-F238E27FC236}">
                <a16:creationId xmlns:a16="http://schemas.microsoft.com/office/drawing/2014/main" id="{4908BE4B-E8B9-CC4B-8130-3A348EC16B11}"/>
              </a:ext>
            </a:extLst>
          </p:cNvPr>
          <p:cNvPicPr>
            <a:picLocks noChangeAspect="1"/>
          </p:cNvPicPr>
          <p:nvPr userDrawn="1"/>
        </p:nvPicPr>
        <p:blipFill>
          <a:blip r:embed="rId6" cstate="email">
            <a:alphaModFix amt="70000"/>
            <a:extLst>
              <a:ext uri="{28A0092B-C50C-407E-A947-70E740481C1C}">
                <a14:useLocalDpi xmlns:a14="http://schemas.microsoft.com/office/drawing/2010/main"/>
              </a:ext>
            </a:extLst>
          </a:blip>
          <a:stretch>
            <a:fillRect/>
          </a:stretch>
        </p:blipFill>
        <p:spPr>
          <a:xfrm>
            <a:off x="11210949" y="6545584"/>
            <a:ext cx="144000" cy="144000"/>
          </a:xfrm>
          <a:prstGeom prst="ellipse">
            <a:avLst/>
          </a:prstGeom>
          <a:ln w="28575" cap="rnd">
            <a:solidFill>
              <a:schemeClr val="bg1"/>
            </a:solidFill>
            <a:prstDash val="solid"/>
          </a:ln>
          <a:effectLst/>
        </p:spPr>
      </p:pic>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hyperlink" Target="https://www.eet-china.com/news/202208100913.html" TargetMode="External"/><Relationship Id="rId2" Type="http://schemas.openxmlformats.org/officeDocument/2006/relationships/hyperlink" Target="https://zhuanlan.zhihu.com/p/551888300" TargetMode="External"/><Relationship Id="rId1" Type="http://schemas.openxmlformats.org/officeDocument/2006/relationships/slideLayout" Target="../slideLayouts/slideLayout5.xml"/><Relationship Id="rId6" Type="http://schemas.openxmlformats.org/officeDocument/2006/relationships/hyperlink" Target="https://www.zhihu.com/question/547728200" TargetMode="External"/><Relationship Id="rId5" Type="http://schemas.openxmlformats.org/officeDocument/2006/relationships/hyperlink" Target="https://www.geekpark.net/news/306540" TargetMode="External"/><Relationship Id="rId4" Type="http://schemas.openxmlformats.org/officeDocument/2006/relationships/hyperlink" Target="https://zhidx.com/p/341643.html"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B329294E-FAB7-D64B-A079-633EEFA1EC7E}"/>
              </a:ext>
            </a:extLst>
          </p:cNvPr>
          <p:cNvPicPr>
            <a:picLocks noChangeAspect="1"/>
          </p:cNvPicPr>
          <p:nvPr/>
        </p:nvPicPr>
        <p:blipFill rotWithShape="1">
          <a:blip r:embed="rId2"/>
          <a:srcRect l="1008" r="1008"/>
          <a:stretch/>
        </p:blipFill>
        <p:spPr>
          <a:xfrm>
            <a:off x="0" y="349483"/>
            <a:ext cx="12196763" cy="6159033"/>
          </a:xfrm>
          <a:prstGeom prst="rect">
            <a:avLst/>
          </a:prstGeom>
        </p:spPr>
      </p:pic>
      <p:sp>
        <p:nvSpPr>
          <p:cNvPr id="5" name="标题 1">
            <a:extLst>
              <a:ext uri="{FF2B5EF4-FFF2-40B4-BE49-F238E27FC236}">
                <a16:creationId xmlns:a16="http://schemas.microsoft.com/office/drawing/2014/main" id="{A136B9FB-8C56-4849-9DE5-8F81A2BCE4FE}"/>
              </a:ext>
            </a:extLst>
          </p:cNvPr>
          <p:cNvSpPr txBox="1">
            <a:spLocks/>
          </p:cNvSpPr>
          <p:nvPr/>
        </p:nvSpPr>
        <p:spPr>
          <a:xfrm>
            <a:off x="3640058" y="4131621"/>
            <a:ext cx="3141050" cy="953563"/>
          </a:xfrm>
          <a:prstGeom prst="rect">
            <a:avLst/>
          </a:prstGeom>
          <a:noFill/>
        </p:spPr>
        <p:txBody>
          <a:bodyPr anchor="ctr">
            <a:noAutofit/>
          </a:bodyPr>
          <a:lstStyle>
            <a:lvl1pPr algn="l" rtl="0" eaLnBrk="0" fontAlgn="base" hangingPunct="0">
              <a:spcBef>
                <a:spcPct val="0"/>
              </a:spcBef>
              <a:spcAft>
                <a:spcPct val="0"/>
              </a:spcAft>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芯片</a:t>
            </a:r>
          </a:p>
        </p:txBody>
      </p:sp>
      <p:sp>
        <p:nvSpPr>
          <p:cNvPr id="7" name="标题 1">
            <a:extLst>
              <a:ext uri="{FF2B5EF4-FFF2-40B4-BE49-F238E27FC236}">
                <a16:creationId xmlns:a16="http://schemas.microsoft.com/office/drawing/2014/main" id="{E62DAEEC-EAA1-EF4E-9FB3-AF506CB8CCFB}"/>
              </a:ext>
            </a:extLst>
          </p:cNvPr>
          <p:cNvSpPr txBox="1">
            <a:spLocks/>
          </p:cNvSpPr>
          <p:nvPr/>
        </p:nvSpPr>
        <p:spPr>
          <a:xfrm>
            <a:off x="3254065" y="938151"/>
            <a:ext cx="7272808"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8800" dirty="0">
                <a:solidFill>
                  <a:schemeClr val="bg1"/>
                </a:solidFill>
              </a:rPr>
              <a:t>壁仞芯片剖析</a:t>
            </a:r>
            <a:endParaRPr lang="en-US" altLang="zh-CN" sz="8800" dirty="0">
              <a:ln w="19050">
                <a:noFill/>
              </a:ln>
              <a:solidFill>
                <a:schemeClr val="bg1"/>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10" name="副标题 2">
            <a:extLst>
              <a:ext uri="{FF2B5EF4-FFF2-40B4-BE49-F238E27FC236}">
                <a16:creationId xmlns:a16="http://schemas.microsoft.com/office/drawing/2014/main" id="{E56B4F6E-FECB-E343-9954-20CF1E642EC3}"/>
              </a:ext>
            </a:extLst>
          </p:cNvPr>
          <p:cNvSpPr>
            <a:spLocks noGrp="1"/>
          </p:cNvSpPr>
          <p:nvPr>
            <p:ph type="subTitle" idx="1"/>
          </p:nvPr>
        </p:nvSpPr>
        <p:spPr>
          <a:xfrm>
            <a:off x="7745718" y="4293095"/>
            <a:ext cx="2116161" cy="720081"/>
          </a:xfrm>
          <a:prstGeom prst="rect">
            <a:avLst/>
          </a:prstGeom>
        </p:spPr>
        <p:txBody>
          <a:bodyPr anchor="ctr"/>
          <a:lstStyle/>
          <a:p>
            <a:pPr marL="0" indent="0">
              <a:lnSpc>
                <a:spcPct val="100000"/>
              </a:lnSpc>
              <a:buNone/>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11" name="图片 10">
            <a:extLst>
              <a:ext uri="{FF2B5EF4-FFF2-40B4-BE49-F238E27FC236}">
                <a16:creationId xmlns:a16="http://schemas.microsoft.com/office/drawing/2014/main" id="{242D932B-D6DE-0C4E-B3BF-BDAD8A2A768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90469" y="4293095"/>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108682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51E8C0-C691-F440-9E3D-FD6B0710B9E5}"/>
              </a:ext>
            </a:extLst>
          </p:cNvPr>
          <p:cNvSpPr>
            <a:spLocks noGrp="1"/>
          </p:cNvSpPr>
          <p:nvPr>
            <p:ph type="title"/>
          </p:nvPr>
        </p:nvSpPr>
        <p:spPr/>
        <p:txBody>
          <a:bodyPr/>
          <a:lstStyle/>
          <a:p>
            <a:r>
              <a:rPr kumimoji="1" lang="en-US" altLang="zh-CN" dirty="0"/>
              <a:t>BR100</a:t>
            </a:r>
            <a:r>
              <a:rPr kumimoji="1" lang="zh-CN" altLang="en-US" dirty="0"/>
              <a:t>系列 </a:t>
            </a:r>
            <a:r>
              <a:rPr kumimoji="1" lang="en-US" altLang="zh-CN" dirty="0"/>
              <a:t>SPC</a:t>
            </a:r>
            <a:r>
              <a:rPr kumimoji="1" lang="zh-CN" altLang="en-US" dirty="0"/>
              <a:t>架构</a:t>
            </a:r>
          </a:p>
        </p:txBody>
      </p:sp>
      <p:pic>
        <p:nvPicPr>
          <p:cNvPr id="6" name="图片 5">
            <a:extLst>
              <a:ext uri="{FF2B5EF4-FFF2-40B4-BE49-F238E27FC236}">
                <a16:creationId xmlns:a16="http://schemas.microsoft.com/office/drawing/2014/main" id="{B5BF7271-1DFD-9448-AEAE-2E7357172F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549" y="1499912"/>
            <a:ext cx="9022192" cy="4754376"/>
          </a:xfrm>
          <a:prstGeom prst="rect">
            <a:avLst/>
          </a:prstGeom>
        </p:spPr>
      </p:pic>
      <p:sp>
        <p:nvSpPr>
          <p:cNvPr id="8" name="矩形 7">
            <a:extLst>
              <a:ext uri="{FF2B5EF4-FFF2-40B4-BE49-F238E27FC236}">
                <a16:creationId xmlns:a16="http://schemas.microsoft.com/office/drawing/2014/main" id="{DC369485-09E3-424A-B61C-10F64963E7F6}"/>
              </a:ext>
            </a:extLst>
          </p:cNvPr>
          <p:cNvSpPr/>
          <p:nvPr/>
        </p:nvSpPr>
        <p:spPr>
          <a:xfrm>
            <a:off x="7034485" y="2924944"/>
            <a:ext cx="2012795" cy="338554"/>
          </a:xfrm>
          <a:prstGeom prst="rect">
            <a:avLst/>
          </a:prstGeom>
        </p:spPr>
        <p:txBody>
          <a:bodyPr wrap="none">
            <a:spAutoFit/>
          </a:bodyPr>
          <a:lstStyle/>
          <a:p>
            <a:pPr latinLnBrk="1"/>
            <a:r>
              <a:rPr lang="en-US" altLang="zh-CN" sz="1600" dirty="0">
                <a:solidFill>
                  <a:schemeClr val="bg1"/>
                </a:solidFill>
                <a:latin typeface="Gill Sans MT" panose="020B0502020104020203" pitchFamily="34" charset="0"/>
              </a:rPr>
              <a:t>Thread</a:t>
            </a:r>
            <a:r>
              <a:rPr lang="zh-CN" altLang="en-US" sz="1600" dirty="0">
                <a:solidFill>
                  <a:schemeClr val="bg1"/>
                </a:solidFill>
                <a:latin typeface="Gill Sans MT" panose="020B0502020104020203" pitchFamily="34" charset="0"/>
              </a:rPr>
              <a:t> </a:t>
            </a:r>
            <a:r>
              <a:rPr lang="en-US" altLang="zh-CN" sz="1600" dirty="0">
                <a:solidFill>
                  <a:schemeClr val="bg1"/>
                </a:solidFill>
                <a:latin typeface="Gill Sans MT" panose="020B0502020104020203" pitchFamily="34" charset="0"/>
              </a:rPr>
              <a:t>Local</a:t>
            </a:r>
            <a:r>
              <a:rPr lang="zh-CN" altLang="en-US" sz="1600" dirty="0">
                <a:solidFill>
                  <a:schemeClr val="bg1"/>
                </a:solidFill>
                <a:latin typeface="Gill Sans MT" panose="020B0502020104020203" pitchFamily="34" charset="0"/>
              </a:rPr>
              <a:t> </a:t>
            </a:r>
            <a:r>
              <a:rPr lang="en-US" altLang="zh-CN" sz="1600" dirty="0">
                <a:solidFill>
                  <a:schemeClr val="bg1"/>
                </a:solidFill>
                <a:latin typeface="Gill Sans MT" panose="020B0502020104020203" pitchFamily="34" charset="0"/>
              </a:rPr>
              <a:t>Register</a:t>
            </a:r>
          </a:p>
        </p:txBody>
      </p:sp>
      <p:sp>
        <p:nvSpPr>
          <p:cNvPr id="9" name="矩形 8">
            <a:extLst>
              <a:ext uri="{FF2B5EF4-FFF2-40B4-BE49-F238E27FC236}">
                <a16:creationId xmlns:a16="http://schemas.microsoft.com/office/drawing/2014/main" id="{29D59BA2-FE46-244A-BE75-7618BB4C4C7A}"/>
              </a:ext>
            </a:extLst>
          </p:cNvPr>
          <p:cNvSpPr/>
          <p:nvPr/>
        </p:nvSpPr>
        <p:spPr>
          <a:xfrm>
            <a:off x="2324256" y="4184323"/>
            <a:ext cx="1754711" cy="338554"/>
          </a:xfrm>
          <a:prstGeom prst="rect">
            <a:avLst/>
          </a:prstGeom>
          <a:solidFill>
            <a:srgbClr val="F2F2F2">
              <a:alpha val="40000"/>
            </a:srgbClr>
          </a:solidFill>
        </p:spPr>
        <p:txBody>
          <a:bodyPr wrap="none">
            <a:spAutoFit/>
          </a:bodyPr>
          <a:lstStyle/>
          <a:p>
            <a:pPr latinLnBrk="1"/>
            <a:r>
              <a:rPr lang="en-US" altLang="zh-CN" sz="1600" dirty="0" err="1">
                <a:solidFill>
                  <a:srgbClr val="374154"/>
                </a:solidFill>
                <a:latin typeface="Gill Sans MT" panose="020B0502020104020203" pitchFamily="34" charset="0"/>
              </a:rPr>
              <a:t>Load&amp;Store</a:t>
            </a:r>
            <a:r>
              <a:rPr lang="zh-CN" altLang="en-US" sz="1600" dirty="0">
                <a:solidFill>
                  <a:srgbClr val="374154"/>
                </a:solidFill>
                <a:latin typeface="Gill Sans MT" panose="020B0502020104020203" pitchFamily="34" charset="0"/>
              </a:rPr>
              <a:t> </a:t>
            </a:r>
            <a:r>
              <a:rPr lang="en-US" altLang="zh-CN" sz="1600" dirty="0">
                <a:solidFill>
                  <a:srgbClr val="374154"/>
                </a:solidFill>
                <a:latin typeface="Gill Sans MT" panose="020B0502020104020203" pitchFamily="34" charset="0"/>
              </a:rPr>
              <a:t>Cache</a:t>
            </a:r>
          </a:p>
        </p:txBody>
      </p:sp>
      <p:sp>
        <p:nvSpPr>
          <p:cNvPr id="10" name="矩形 9">
            <a:extLst>
              <a:ext uri="{FF2B5EF4-FFF2-40B4-BE49-F238E27FC236}">
                <a16:creationId xmlns:a16="http://schemas.microsoft.com/office/drawing/2014/main" id="{F96735BD-0027-D54D-84A8-291962E75337}"/>
              </a:ext>
            </a:extLst>
          </p:cNvPr>
          <p:cNvSpPr/>
          <p:nvPr/>
        </p:nvSpPr>
        <p:spPr>
          <a:xfrm>
            <a:off x="2324255" y="2283635"/>
            <a:ext cx="2172390" cy="338554"/>
          </a:xfrm>
          <a:prstGeom prst="rect">
            <a:avLst/>
          </a:prstGeom>
          <a:solidFill>
            <a:srgbClr val="F2F2F2">
              <a:alpha val="40000"/>
            </a:srgbClr>
          </a:solidFill>
        </p:spPr>
        <p:txBody>
          <a:bodyPr wrap="none">
            <a:spAutoFit/>
          </a:bodyPr>
          <a:lstStyle/>
          <a:p>
            <a:pPr latinLnBrk="1"/>
            <a:r>
              <a:rPr lang="en-US" altLang="zh-CN" sz="1600" dirty="0" err="1">
                <a:solidFill>
                  <a:srgbClr val="374154"/>
                </a:solidFill>
                <a:latin typeface="Gill Sans MT" panose="020B0502020104020203" pitchFamily="34" charset="0"/>
              </a:rPr>
              <a:t>Distributed&amp;Scratchpad</a:t>
            </a:r>
            <a:endParaRPr lang="en-US" altLang="zh-CN" sz="1600" dirty="0">
              <a:solidFill>
                <a:srgbClr val="374154"/>
              </a:solidFill>
              <a:latin typeface="Gill Sans MT" panose="020B0502020104020203" pitchFamily="34" charset="0"/>
            </a:endParaRPr>
          </a:p>
        </p:txBody>
      </p:sp>
      <p:sp>
        <p:nvSpPr>
          <p:cNvPr id="11" name="矩形 10">
            <a:extLst>
              <a:ext uri="{FF2B5EF4-FFF2-40B4-BE49-F238E27FC236}">
                <a16:creationId xmlns:a16="http://schemas.microsoft.com/office/drawing/2014/main" id="{03AA03F1-3014-0149-89CB-79B62ACEAB3D}"/>
              </a:ext>
            </a:extLst>
          </p:cNvPr>
          <p:cNvSpPr/>
          <p:nvPr/>
        </p:nvSpPr>
        <p:spPr>
          <a:xfrm>
            <a:off x="4827645" y="4371503"/>
            <a:ext cx="2299091" cy="338554"/>
          </a:xfrm>
          <a:prstGeom prst="rect">
            <a:avLst/>
          </a:prstGeom>
        </p:spPr>
        <p:txBody>
          <a:bodyPr wrap="none">
            <a:spAutoFit/>
          </a:bodyPr>
          <a:lstStyle/>
          <a:p>
            <a:pPr latinLnBrk="1"/>
            <a:r>
              <a:rPr lang="en-US" altLang="zh-CN" sz="1600" dirty="0">
                <a:solidFill>
                  <a:schemeClr val="bg1"/>
                </a:solidFill>
                <a:latin typeface="Gill Sans MT" panose="020B0502020104020203" pitchFamily="34" charset="0"/>
              </a:rPr>
              <a:t>16x</a:t>
            </a:r>
            <a:r>
              <a:rPr lang="zh-CN" altLang="en-US" sz="1600" dirty="0">
                <a:solidFill>
                  <a:schemeClr val="bg1"/>
                </a:solidFill>
                <a:latin typeface="Gill Sans MT" panose="020B0502020104020203" pitchFamily="34" charset="0"/>
              </a:rPr>
              <a:t> </a:t>
            </a:r>
            <a:r>
              <a:rPr lang="en-US" altLang="zh-CN" sz="1600" dirty="0">
                <a:solidFill>
                  <a:schemeClr val="bg1"/>
                </a:solidFill>
                <a:latin typeface="Gill Sans MT" panose="020B0502020104020203" pitchFamily="34" charset="0"/>
              </a:rPr>
              <a:t>Streaming</a:t>
            </a:r>
            <a:r>
              <a:rPr lang="zh-CN" altLang="en-US" sz="1600" dirty="0">
                <a:solidFill>
                  <a:schemeClr val="bg1"/>
                </a:solidFill>
                <a:latin typeface="Gill Sans MT" panose="020B0502020104020203" pitchFamily="34" charset="0"/>
              </a:rPr>
              <a:t> </a:t>
            </a:r>
            <a:r>
              <a:rPr lang="en-US" altLang="zh-CN" sz="1600" dirty="0">
                <a:solidFill>
                  <a:schemeClr val="bg1"/>
                </a:solidFill>
                <a:latin typeface="Gill Sans MT" panose="020B0502020104020203" pitchFamily="34" charset="0"/>
              </a:rPr>
              <a:t>Processing</a:t>
            </a:r>
          </a:p>
        </p:txBody>
      </p:sp>
      <p:sp>
        <p:nvSpPr>
          <p:cNvPr id="13" name="内容占位符 2">
            <a:extLst>
              <a:ext uri="{FF2B5EF4-FFF2-40B4-BE49-F238E27FC236}">
                <a16:creationId xmlns:a16="http://schemas.microsoft.com/office/drawing/2014/main" id="{2C4C32E8-5924-834C-A012-9F2123791C23}"/>
              </a:ext>
            </a:extLst>
          </p:cNvPr>
          <p:cNvSpPr>
            <a:spLocks noGrp="1"/>
          </p:cNvSpPr>
          <p:nvPr>
            <p:ph sz="half" idx="1"/>
          </p:nvPr>
        </p:nvSpPr>
        <p:spPr>
          <a:xfrm>
            <a:off x="9338741" y="1515408"/>
            <a:ext cx="2629886" cy="4525736"/>
          </a:xfrm>
        </p:spPr>
        <p:txBody>
          <a:bodyPr anchor="ctr"/>
          <a:lstStyle/>
          <a:p>
            <a:pPr eaLnBrk="1" latinLnBrk="1" hangingPunct="1"/>
            <a:r>
              <a:rPr lang="en-US" altLang="zh-CN" sz="1800" dirty="0"/>
              <a:t>BR100</a:t>
            </a:r>
            <a:r>
              <a:rPr lang="zh-CN" altLang="en-US" sz="1800" dirty="0"/>
              <a:t>设计为分布式缓存，在计算核附近，能够共享 </a:t>
            </a:r>
            <a:r>
              <a:rPr lang="en-US" altLang="zh-CN" sz="1800" dirty="0"/>
              <a:t>cache</a:t>
            </a:r>
            <a:r>
              <a:rPr lang="zh-CN" altLang="en-US" sz="1800" dirty="0"/>
              <a:t>，并通过片上 </a:t>
            </a:r>
            <a:r>
              <a:rPr lang="en-US" altLang="zh-CN" sz="1800" dirty="0" err="1"/>
              <a:t>NoC</a:t>
            </a:r>
            <a:r>
              <a:rPr lang="zh-CN" altLang="en-US" sz="1800" dirty="0"/>
              <a:t> 网络将其连在一起。</a:t>
            </a:r>
            <a:endParaRPr lang="en-US" altLang="zh-CN" sz="1800" dirty="0"/>
          </a:p>
          <a:p>
            <a:pPr eaLnBrk="1" latinLnBrk="1" hangingPunct="1"/>
            <a:r>
              <a:rPr lang="zh-CN" altLang="en-US" sz="1800" b="1" dirty="0"/>
              <a:t>好处：</a:t>
            </a:r>
            <a:r>
              <a:rPr lang="zh-CN" altLang="en-US" sz="1800" dirty="0"/>
              <a:t>让数据和计算单元很近，与此同时又在芯片层面实现数据共享（近存计算）；</a:t>
            </a:r>
            <a:endParaRPr kumimoji="1" lang="zh-CN" altLang="en-US" sz="1800" dirty="0"/>
          </a:p>
        </p:txBody>
      </p:sp>
    </p:spTree>
    <p:extLst>
      <p:ext uri="{BB962C8B-B14F-4D97-AF65-F5344CB8AC3E}">
        <p14:creationId xmlns:p14="http://schemas.microsoft.com/office/powerpoint/2010/main" val="1145279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4866FB-97B1-4744-B4BB-7176E451EBB9}"/>
              </a:ext>
            </a:extLst>
          </p:cNvPr>
          <p:cNvSpPr>
            <a:spLocks noGrp="1"/>
          </p:cNvSpPr>
          <p:nvPr>
            <p:ph type="title"/>
          </p:nvPr>
        </p:nvSpPr>
        <p:spPr/>
        <p:txBody>
          <a:bodyPr/>
          <a:lstStyle/>
          <a:p>
            <a:r>
              <a:rPr kumimoji="1" lang="en-US" altLang="zh-CN" dirty="0"/>
              <a:t>BR100</a:t>
            </a:r>
            <a:r>
              <a:rPr kumimoji="1" lang="zh-CN" altLang="en-US" dirty="0"/>
              <a:t>系列 </a:t>
            </a:r>
            <a:r>
              <a:rPr kumimoji="1" lang="en-US" altLang="zh-CN" dirty="0"/>
              <a:t>CU</a:t>
            </a:r>
            <a:r>
              <a:rPr kumimoji="1" lang="zh-CN" altLang="en-US" dirty="0"/>
              <a:t> 结构</a:t>
            </a:r>
          </a:p>
        </p:txBody>
      </p:sp>
      <p:sp>
        <p:nvSpPr>
          <p:cNvPr id="4" name="内容占位符 3">
            <a:extLst>
              <a:ext uri="{FF2B5EF4-FFF2-40B4-BE49-F238E27FC236}">
                <a16:creationId xmlns:a16="http://schemas.microsoft.com/office/drawing/2014/main" id="{BA9CED99-BD8A-854B-8A83-3224358F950D}"/>
              </a:ext>
            </a:extLst>
          </p:cNvPr>
          <p:cNvSpPr>
            <a:spLocks noGrp="1"/>
          </p:cNvSpPr>
          <p:nvPr>
            <p:ph sz="half" idx="10"/>
          </p:nvPr>
        </p:nvSpPr>
        <p:spPr>
          <a:xfrm>
            <a:off x="5882357" y="2025547"/>
            <a:ext cx="5290949" cy="1403453"/>
          </a:xfrm>
        </p:spPr>
        <p:txBody>
          <a:bodyPr/>
          <a:lstStyle/>
          <a:p>
            <a:r>
              <a:rPr kumimoji="1" lang="zh-CN" altLang="en-US" dirty="0"/>
              <a:t>多个 </a:t>
            </a:r>
            <a:r>
              <a:rPr kumimoji="1" lang="en-US" altLang="zh-CN" dirty="0"/>
              <a:t>EU</a:t>
            </a:r>
            <a:r>
              <a:rPr kumimoji="1" lang="zh-CN" altLang="en-US" dirty="0"/>
              <a:t> 组成一个 </a:t>
            </a:r>
            <a:r>
              <a:rPr kumimoji="1" lang="en-US" altLang="zh-CN" dirty="0"/>
              <a:t>CU</a:t>
            </a:r>
            <a:r>
              <a:rPr kumimoji="1" lang="zh-CN" altLang="en-US" dirty="0"/>
              <a:t>（计算单元）</a:t>
            </a:r>
            <a:endParaRPr kumimoji="1" lang="en-US" altLang="zh-CN" dirty="0"/>
          </a:p>
          <a:p>
            <a:r>
              <a:rPr kumimoji="1" lang="zh-CN" altLang="en-US" dirty="0"/>
              <a:t>每个 </a:t>
            </a:r>
            <a:r>
              <a:rPr kumimoji="1" lang="en-US" altLang="zh-CN" dirty="0"/>
              <a:t>CU</a:t>
            </a:r>
            <a:r>
              <a:rPr kumimoji="1" lang="zh-CN" altLang="en-US" dirty="0"/>
              <a:t> 可包含 </a:t>
            </a:r>
            <a:r>
              <a:rPr kumimoji="1" lang="en-US" altLang="zh-CN" dirty="0"/>
              <a:t>4/8/16 EU</a:t>
            </a:r>
            <a:r>
              <a:rPr kumimoji="1" lang="zh-CN" altLang="en-US" dirty="0"/>
              <a:t>（执行单元）</a:t>
            </a:r>
          </a:p>
          <a:p>
            <a:r>
              <a:rPr kumimoji="1" lang="en-US" altLang="zh-CN" dirty="0"/>
              <a:t>CU</a:t>
            </a:r>
            <a:r>
              <a:rPr kumimoji="1" lang="zh-CN" altLang="en-US" dirty="0"/>
              <a:t> 内线程组可以进行同步</a:t>
            </a:r>
          </a:p>
          <a:p>
            <a:endParaRPr kumimoji="1" lang="zh-CN" altLang="en-US" dirty="0"/>
          </a:p>
          <a:p>
            <a:endParaRPr kumimoji="1" lang="zh-CN" altLang="en-US" dirty="0"/>
          </a:p>
        </p:txBody>
      </p:sp>
      <p:pic>
        <p:nvPicPr>
          <p:cNvPr id="9" name="图片 8">
            <a:extLst>
              <a:ext uri="{FF2B5EF4-FFF2-40B4-BE49-F238E27FC236}">
                <a16:creationId xmlns:a16="http://schemas.microsoft.com/office/drawing/2014/main" id="{AC7DC543-045A-AF4A-9492-648FCE8A69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789" y="1293009"/>
            <a:ext cx="3928689" cy="5155158"/>
          </a:xfrm>
          <a:prstGeom prst="rect">
            <a:avLst/>
          </a:prstGeom>
        </p:spPr>
      </p:pic>
      <p:pic>
        <p:nvPicPr>
          <p:cNvPr id="11" name="图片 10">
            <a:extLst>
              <a:ext uri="{FF2B5EF4-FFF2-40B4-BE49-F238E27FC236}">
                <a16:creationId xmlns:a16="http://schemas.microsoft.com/office/drawing/2014/main" id="{E759711D-96FD-1A44-8E38-F156209269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8301" y="3861048"/>
            <a:ext cx="5830158" cy="2219435"/>
          </a:xfrm>
          <a:prstGeom prst="rect">
            <a:avLst/>
          </a:prstGeom>
        </p:spPr>
      </p:pic>
    </p:spTree>
    <p:extLst>
      <p:ext uri="{BB962C8B-B14F-4D97-AF65-F5344CB8AC3E}">
        <p14:creationId xmlns:p14="http://schemas.microsoft.com/office/powerpoint/2010/main" val="1582811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66D232-6345-F04D-A947-D895F64C5D2C}"/>
              </a:ext>
            </a:extLst>
          </p:cNvPr>
          <p:cNvSpPr>
            <a:spLocks noGrp="1"/>
          </p:cNvSpPr>
          <p:nvPr>
            <p:ph type="title"/>
          </p:nvPr>
        </p:nvSpPr>
        <p:spPr/>
        <p:txBody>
          <a:bodyPr/>
          <a:lstStyle/>
          <a:p>
            <a:r>
              <a:rPr kumimoji="1" lang="en-US" altLang="zh-CN" dirty="0"/>
              <a:t>V-Core(Vector</a:t>
            </a:r>
            <a:r>
              <a:rPr kumimoji="1" lang="zh-CN" altLang="en-US" dirty="0"/>
              <a:t> </a:t>
            </a:r>
            <a:r>
              <a:rPr kumimoji="1" lang="en-US" altLang="zh-CN" dirty="0"/>
              <a:t>Core)</a:t>
            </a:r>
            <a:r>
              <a:rPr kumimoji="1" lang="zh-CN" altLang="en-US" dirty="0"/>
              <a:t>，通用</a:t>
            </a:r>
            <a:r>
              <a:rPr kumimoji="1" lang="en-US" altLang="zh-CN" dirty="0"/>
              <a:t>SIMT</a:t>
            </a:r>
            <a:r>
              <a:rPr kumimoji="1" lang="zh-CN" altLang="en-US" dirty="0"/>
              <a:t>计算单元</a:t>
            </a:r>
          </a:p>
        </p:txBody>
      </p:sp>
      <p:pic>
        <p:nvPicPr>
          <p:cNvPr id="12" name="内容占位符 11">
            <a:extLst>
              <a:ext uri="{FF2B5EF4-FFF2-40B4-BE49-F238E27FC236}">
                <a16:creationId xmlns:a16="http://schemas.microsoft.com/office/drawing/2014/main" id="{4A5068AE-0E90-5447-92E4-9F746A46BCAB}"/>
              </a:ext>
            </a:extLst>
          </p:cNvPr>
          <p:cNvPicPr>
            <a:picLocks noGrp="1" noChangeAspect="1"/>
          </p:cNvPicPr>
          <p:nvPr>
            <p:ph sz="half" idx="10"/>
          </p:nvPr>
        </p:nvPicPr>
        <p:blipFill>
          <a:blip r:embed="rId2">
            <a:extLst>
              <a:ext uri="{28A0092B-C50C-407E-A947-70E740481C1C}">
                <a14:useLocalDpi xmlns:a14="http://schemas.microsoft.com/office/drawing/2010/main" val="0"/>
              </a:ext>
            </a:extLst>
          </a:blip>
          <a:stretch>
            <a:fillRect/>
          </a:stretch>
        </p:blipFill>
        <p:spPr>
          <a:xfrm>
            <a:off x="343638" y="1484784"/>
            <a:ext cx="9038010" cy="4703165"/>
          </a:xfrm>
        </p:spPr>
      </p:pic>
      <p:sp>
        <p:nvSpPr>
          <p:cNvPr id="13" name="内容占位符 13">
            <a:extLst>
              <a:ext uri="{FF2B5EF4-FFF2-40B4-BE49-F238E27FC236}">
                <a16:creationId xmlns:a16="http://schemas.microsoft.com/office/drawing/2014/main" id="{AC3C22B1-8CAE-A44C-A524-60CC0340C806}"/>
              </a:ext>
            </a:extLst>
          </p:cNvPr>
          <p:cNvSpPr>
            <a:spLocks noGrp="1"/>
          </p:cNvSpPr>
          <p:nvPr>
            <p:ph sz="half" idx="1"/>
          </p:nvPr>
        </p:nvSpPr>
        <p:spPr>
          <a:xfrm>
            <a:off x="9626773" y="1556792"/>
            <a:ext cx="2232248" cy="4525736"/>
          </a:xfrm>
        </p:spPr>
        <p:txBody>
          <a:bodyPr anchor="ctr"/>
          <a:lstStyle/>
          <a:p>
            <a:pPr latinLnBrk="1"/>
            <a:r>
              <a:rPr lang="en-US" altLang="zh-CN" dirty="0"/>
              <a:t>Batch</a:t>
            </a:r>
            <a:r>
              <a:rPr lang="zh-CN" altLang="en-US" dirty="0"/>
              <a:t> </a:t>
            </a:r>
            <a:r>
              <a:rPr lang="en-US" altLang="zh-CN" dirty="0"/>
              <a:t>Norm</a:t>
            </a:r>
          </a:p>
          <a:p>
            <a:pPr latinLnBrk="1"/>
            <a:r>
              <a:rPr lang="en-US" altLang="zh-CN" dirty="0"/>
              <a:t>ReLU</a:t>
            </a:r>
          </a:p>
          <a:p>
            <a:pPr latinLnBrk="1"/>
            <a:r>
              <a:rPr lang="en-US" altLang="zh-CN" dirty="0"/>
              <a:t>Softmax</a:t>
            </a:r>
          </a:p>
          <a:p>
            <a:pPr latinLnBrk="1"/>
            <a:r>
              <a:rPr lang="en-US" altLang="zh-CN" dirty="0"/>
              <a:t>…</a:t>
            </a:r>
          </a:p>
          <a:p>
            <a:pPr latinLnBrk="1"/>
            <a:endParaRPr lang="en-US" altLang="zh-CN" dirty="0"/>
          </a:p>
          <a:p>
            <a:pPr latinLnBrk="1"/>
            <a:r>
              <a:rPr lang="en-US" altLang="zh-CN" dirty="0"/>
              <a:t>128K</a:t>
            </a:r>
            <a:r>
              <a:rPr lang="zh-CN" altLang="en-US" dirty="0"/>
              <a:t> </a:t>
            </a:r>
            <a:r>
              <a:rPr lang="en-US" altLang="zh-CN" dirty="0"/>
              <a:t>threads</a:t>
            </a:r>
            <a:r>
              <a:rPr lang="zh-CN" altLang="en-US" dirty="0"/>
              <a:t> </a:t>
            </a:r>
            <a:r>
              <a:rPr lang="en-US" altLang="zh-CN" dirty="0"/>
              <a:t>run</a:t>
            </a:r>
            <a:r>
              <a:rPr lang="zh-CN" altLang="en-US" dirty="0"/>
              <a:t> </a:t>
            </a:r>
            <a:r>
              <a:rPr lang="en-US" altLang="zh-CN" dirty="0"/>
              <a:t>on</a:t>
            </a:r>
            <a:r>
              <a:rPr lang="zh-CN" altLang="en-US" dirty="0"/>
              <a:t> </a:t>
            </a:r>
            <a:r>
              <a:rPr lang="en-US" altLang="zh-CN" dirty="0"/>
              <a:t>32</a:t>
            </a:r>
            <a:r>
              <a:rPr lang="zh-CN" altLang="en-US" dirty="0"/>
              <a:t> </a:t>
            </a:r>
            <a:r>
              <a:rPr lang="en-US" altLang="zh-CN" dirty="0"/>
              <a:t>SPCs</a:t>
            </a:r>
          </a:p>
          <a:p>
            <a:pPr latinLnBrk="1"/>
            <a:r>
              <a:rPr lang="en-US" altLang="zh-CN" dirty="0"/>
              <a:t>Cooperative</a:t>
            </a:r>
            <a:r>
              <a:rPr lang="zh-CN" altLang="en-US" dirty="0"/>
              <a:t> </a:t>
            </a:r>
            <a:r>
              <a:rPr lang="en-US" altLang="zh-CN" dirty="0"/>
              <a:t>Warps</a:t>
            </a:r>
          </a:p>
        </p:txBody>
      </p:sp>
    </p:spTree>
    <p:extLst>
      <p:ext uri="{BB962C8B-B14F-4D97-AF65-F5344CB8AC3E}">
        <p14:creationId xmlns:p14="http://schemas.microsoft.com/office/powerpoint/2010/main" val="3009894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5F6F71-68BF-5C49-9B4C-010A60920E90}"/>
              </a:ext>
            </a:extLst>
          </p:cNvPr>
          <p:cNvSpPr>
            <a:spLocks noGrp="1"/>
          </p:cNvSpPr>
          <p:nvPr>
            <p:ph type="title"/>
          </p:nvPr>
        </p:nvSpPr>
        <p:spPr/>
        <p:txBody>
          <a:bodyPr/>
          <a:lstStyle/>
          <a:p>
            <a:r>
              <a:rPr kumimoji="1" lang="en-US" altLang="zh-CN" dirty="0"/>
              <a:t>T-Core(Tensor</a:t>
            </a:r>
            <a:r>
              <a:rPr kumimoji="1" lang="zh-CN" altLang="en-US" dirty="0"/>
              <a:t> </a:t>
            </a:r>
            <a:r>
              <a:rPr kumimoji="1" lang="en-US" altLang="zh-CN" dirty="0"/>
              <a:t>Core)</a:t>
            </a:r>
            <a:r>
              <a:rPr kumimoji="1" lang="zh-CN" altLang="en-US" dirty="0"/>
              <a:t>，专用 </a:t>
            </a:r>
            <a:r>
              <a:rPr kumimoji="1" lang="en-US" altLang="zh-CN" dirty="0"/>
              <a:t>AI</a:t>
            </a:r>
            <a:r>
              <a:rPr kumimoji="1" lang="zh-CN" altLang="en-US" dirty="0"/>
              <a:t> 计算单元</a:t>
            </a:r>
          </a:p>
        </p:txBody>
      </p:sp>
      <p:sp>
        <p:nvSpPr>
          <p:cNvPr id="14" name="内容占位符 13">
            <a:extLst>
              <a:ext uri="{FF2B5EF4-FFF2-40B4-BE49-F238E27FC236}">
                <a16:creationId xmlns:a16="http://schemas.microsoft.com/office/drawing/2014/main" id="{15B8365D-607D-EE4A-A7F4-DA34E7F2A220}"/>
              </a:ext>
            </a:extLst>
          </p:cNvPr>
          <p:cNvSpPr>
            <a:spLocks noGrp="1"/>
          </p:cNvSpPr>
          <p:nvPr>
            <p:ph sz="half" idx="1"/>
          </p:nvPr>
        </p:nvSpPr>
        <p:spPr>
          <a:xfrm>
            <a:off x="9805155" y="1628800"/>
            <a:ext cx="2053866" cy="4525736"/>
          </a:xfrm>
        </p:spPr>
        <p:txBody>
          <a:bodyPr/>
          <a:lstStyle/>
          <a:p>
            <a:r>
              <a:rPr lang="en-US" altLang="zh-CN" dirty="0"/>
              <a:t>MM</a:t>
            </a:r>
          </a:p>
          <a:p>
            <a:r>
              <a:rPr lang="en-US" altLang="zh-CN" dirty="0"/>
              <a:t>Conv</a:t>
            </a:r>
          </a:p>
          <a:p>
            <a:r>
              <a:rPr lang="en-US" altLang="zh-CN" dirty="0"/>
              <a:t>…</a:t>
            </a:r>
            <a:endParaRPr lang="zh-CN" altLang="en-US" dirty="0"/>
          </a:p>
        </p:txBody>
      </p:sp>
      <p:pic>
        <p:nvPicPr>
          <p:cNvPr id="13" name="内容占位符 12">
            <a:extLst>
              <a:ext uri="{FF2B5EF4-FFF2-40B4-BE49-F238E27FC236}">
                <a16:creationId xmlns:a16="http://schemas.microsoft.com/office/drawing/2014/main" id="{C7AE1656-944A-3547-9202-F0C4AD7BC4AA}"/>
              </a:ext>
            </a:extLst>
          </p:cNvPr>
          <p:cNvPicPr>
            <a:picLocks noGrp="1" noChangeAspect="1"/>
          </p:cNvPicPr>
          <p:nvPr>
            <p:ph sz="half" idx="10"/>
          </p:nvPr>
        </p:nvPicPr>
        <p:blipFill>
          <a:blip r:embed="rId2">
            <a:extLst>
              <a:ext uri="{28A0092B-C50C-407E-A947-70E740481C1C}">
                <a14:useLocalDpi xmlns:a14="http://schemas.microsoft.com/office/drawing/2010/main" val="0"/>
              </a:ext>
            </a:extLst>
          </a:blip>
          <a:stretch>
            <a:fillRect/>
          </a:stretch>
        </p:blipFill>
        <p:spPr>
          <a:xfrm>
            <a:off x="265733" y="1444103"/>
            <a:ext cx="9395406" cy="4939550"/>
          </a:xfrm>
        </p:spPr>
      </p:pic>
    </p:spTree>
    <p:extLst>
      <p:ext uri="{BB962C8B-B14F-4D97-AF65-F5344CB8AC3E}">
        <p14:creationId xmlns:p14="http://schemas.microsoft.com/office/powerpoint/2010/main" val="835503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A01F8B-50AF-9248-A5C4-0BFA3A774552}"/>
              </a:ext>
            </a:extLst>
          </p:cNvPr>
          <p:cNvSpPr>
            <a:spLocks noGrp="1"/>
          </p:cNvSpPr>
          <p:nvPr>
            <p:ph type="title"/>
          </p:nvPr>
        </p:nvSpPr>
        <p:spPr/>
        <p:txBody>
          <a:bodyPr/>
          <a:lstStyle/>
          <a:p>
            <a:r>
              <a:rPr kumimoji="1" lang="en-US" altLang="zh-CN" dirty="0"/>
              <a:t>GEMM</a:t>
            </a:r>
            <a:r>
              <a:rPr kumimoji="1" lang="zh-CN" altLang="en-US" dirty="0"/>
              <a:t> 计算架构</a:t>
            </a:r>
          </a:p>
        </p:txBody>
      </p:sp>
      <p:pic>
        <p:nvPicPr>
          <p:cNvPr id="12" name="内容占位符 11">
            <a:extLst>
              <a:ext uri="{FF2B5EF4-FFF2-40B4-BE49-F238E27FC236}">
                <a16:creationId xmlns:a16="http://schemas.microsoft.com/office/drawing/2014/main" id="{FAAD8E6B-4AAC-AA4D-954E-D2A4A791957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3636" y="1489480"/>
            <a:ext cx="5860719" cy="4891848"/>
          </a:xfrm>
        </p:spPr>
      </p:pic>
      <p:sp>
        <p:nvSpPr>
          <p:cNvPr id="4" name="内容占位符 3">
            <a:extLst>
              <a:ext uri="{FF2B5EF4-FFF2-40B4-BE49-F238E27FC236}">
                <a16:creationId xmlns:a16="http://schemas.microsoft.com/office/drawing/2014/main" id="{4439EE43-3D0B-0643-A89F-95832EF02A79}"/>
              </a:ext>
            </a:extLst>
          </p:cNvPr>
          <p:cNvSpPr>
            <a:spLocks noGrp="1"/>
          </p:cNvSpPr>
          <p:nvPr>
            <p:ph sz="half" idx="10"/>
          </p:nvPr>
        </p:nvSpPr>
        <p:spPr>
          <a:xfrm>
            <a:off x="6818461" y="1495552"/>
            <a:ext cx="4768648" cy="4525736"/>
          </a:xfrm>
        </p:spPr>
        <p:txBody>
          <a:bodyPr anchor="ctr"/>
          <a:lstStyle/>
          <a:p>
            <a:r>
              <a:rPr lang="zh-CN" altLang="en-US" b="1" dirty="0"/>
              <a:t>大尺寸的</a:t>
            </a:r>
            <a:r>
              <a:rPr lang="en-US" altLang="zh-CN" b="1" dirty="0"/>
              <a:t>GEMM</a:t>
            </a:r>
            <a:r>
              <a:rPr lang="zh-CN" altLang="en-US" b="1" dirty="0"/>
              <a:t>能增加数据 </a:t>
            </a:r>
            <a:r>
              <a:rPr lang="en-US" altLang="zh-CN" b="1" dirty="0"/>
              <a:t>Reuse</a:t>
            </a:r>
            <a:r>
              <a:rPr lang="zh-CN" altLang="en-US" b="1" dirty="0"/>
              <a:t>，提升数据复用度，减少外存带宽诉求和功耗</a:t>
            </a:r>
            <a:endParaRPr lang="en-US" altLang="zh-CN" b="1" dirty="0"/>
          </a:p>
          <a:p>
            <a:endParaRPr kumimoji="1" lang="en-US" altLang="zh-CN" b="1" dirty="0"/>
          </a:p>
          <a:p>
            <a:r>
              <a:rPr kumimoji="1" lang="en-US" altLang="zh-CN" dirty="0"/>
              <a:t>16</a:t>
            </a:r>
            <a:r>
              <a:rPr kumimoji="1" lang="zh-CN" altLang="en-US" dirty="0"/>
              <a:t> 个 </a:t>
            </a:r>
            <a:r>
              <a:rPr kumimoji="1" lang="en-US" altLang="zh-CN" dirty="0"/>
              <a:t>T-Core</a:t>
            </a:r>
            <a:r>
              <a:rPr kumimoji="1" lang="zh-CN" altLang="en-US" dirty="0"/>
              <a:t> 组成一个 </a:t>
            </a:r>
            <a:r>
              <a:rPr kumimoji="1" lang="en-US" altLang="zh-CN" dirty="0"/>
              <a:t>2D</a:t>
            </a:r>
            <a:r>
              <a:rPr kumimoji="1" lang="zh-CN" altLang="en-US" dirty="0"/>
              <a:t> 的脉冲阵列</a:t>
            </a:r>
            <a:endParaRPr kumimoji="1" lang="en-US" altLang="zh-CN" dirty="0"/>
          </a:p>
          <a:p>
            <a:r>
              <a:rPr kumimoji="1" lang="zh-CN" altLang="en-US" dirty="0"/>
              <a:t>每个 </a:t>
            </a:r>
            <a:r>
              <a:rPr kumimoji="1" lang="en-US" altLang="zh-CN" dirty="0"/>
              <a:t>T-Core</a:t>
            </a:r>
            <a:r>
              <a:rPr kumimoji="1" lang="zh-CN" altLang="en-US" dirty="0"/>
              <a:t> 提供 </a:t>
            </a:r>
            <a:r>
              <a:rPr kumimoji="1" lang="en-US" altLang="zh-CN" dirty="0"/>
              <a:t>2</a:t>
            </a:r>
            <a:r>
              <a:rPr kumimoji="1" lang="zh-CN" altLang="en-US" dirty="0"/>
              <a:t> 组 </a:t>
            </a:r>
            <a:r>
              <a:rPr kumimoji="1" lang="en-US" altLang="zh-CN" dirty="0"/>
              <a:t>8x8</a:t>
            </a:r>
            <a:r>
              <a:rPr kumimoji="1" lang="zh-CN" altLang="en-US" dirty="0"/>
              <a:t> </a:t>
            </a:r>
            <a:r>
              <a:rPr lang="zh-CN" altLang="en-US" dirty="0"/>
              <a:t>外积计算</a:t>
            </a:r>
            <a:endParaRPr lang="en-US" altLang="zh-CN" dirty="0"/>
          </a:p>
          <a:p>
            <a:r>
              <a:rPr kumimoji="1" lang="zh-CN" altLang="en-US" dirty="0"/>
              <a:t>一个 </a:t>
            </a:r>
            <a:r>
              <a:rPr kumimoji="1" lang="en-US" altLang="zh-CN" dirty="0"/>
              <a:t>SPC</a:t>
            </a:r>
            <a:r>
              <a:rPr kumimoji="1" lang="zh-CN" altLang="en-US" dirty="0"/>
              <a:t> 相当于提供 </a:t>
            </a:r>
            <a:r>
              <a:rPr kumimoji="1" lang="en-US" altLang="zh-CN" dirty="0"/>
              <a:t>64x64</a:t>
            </a:r>
            <a:r>
              <a:rPr kumimoji="1" lang="zh-CN" altLang="en-US" dirty="0"/>
              <a:t> 的</a:t>
            </a:r>
            <a:r>
              <a:rPr kumimoji="1" lang="en-US" altLang="zh-CN" dirty="0"/>
              <a:t>MM</a:t>
            </a:r>
            <a:r>
              <a:rPr kumimoji="1" lang="zh-CN" altLang="en-US" dirty="0"/>
              <a:t>计算</a:t>
            </a:r>
            <a:endParaRPr kumimoji="1" lang="en-US" altLang="zh-CN" dirty="0"/>
          </a:p>
          <a:p>
            <a:endParaRPr kumimoji="1" lang="en-US" altLang="zh-CN" dirty="0"/>
          </a:p>
          <a:p>
            <a:r>
              <a:rPr kumimoji="1" lang="zh-CN" altLang="en-US" b="1" dirty="0"/>
              <a:t>缺点：</a:t>
            </a:r>
            <a:r>
              <a:rPr kumimoji="1" lang="en-US" altLang="zh-CN" b="1" dirty="0"/>
              <a:t>GEMM</a:t>
            </a:r>
            <a:r>
              <a:rPr kumimoji="1" lang="zh-CN" altLang="en-US" b="1" dirty="0"/>
              <a:t>不是越大越好</a:t>
            </a:r>
            <a:endParaRPr kumimoji="1" lang="en-US" altLang="zh-CN" b="1" dirty="0"/>
          </a:p>
        </p:txBody>
      </p:sp>
    </p:spTree>
    <p:extLst>
      <p:ext uri="{BB962C8B-B14F-4D97-AF65-F5344CB8AC3E}">
        <p14:creationId xmlns:p14="http://schemas.microsoft.com/office/powerpoint/2010/main" val="3229219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ED6B05-8731-7D42-B5E8-0DB3741A9A5D}"/>
              </a:ext>
            </a:extLst>
          </p:cNvPr>
          <p:cNvSpPr>
            <a:spLocks noGrp="1"/>
          </p:cNvSpPr>
          <p:nvPr>
            <p:ph type="title"/>
          </p:nvPr>
        </p:nvSpPr>
        <p:spPr/>
        <p:txBody>
          <a:bodyPr/>
          <a:lstStyle/>
          <a:p>
            <a:r>
              <a:rPr kumimoji="1" lang="en-US" altLang="zh-CN" dirty="0"/>
              <a:t>Tensor Data Accelerator (TDA)</a:t>
            </a:r>
            <a:r>
              <a:rPr kumimoji="1" lang="zh-CN" altLang="en-US" dirty="0"/>
              <a:t> 张量数据加速</a:t>
            </a:r>
          </a:p>
        </p:txBody>
      </p:sp>
      <p:sp>
        <p:nvSpPr>
          <p:cNvPr id="9" name="内容占位符 8">
            <a:extLst>
              <a:ext uri="{FF2B5EF4-FFF2-40B4-BE49-F238E27FC236}">
                <a16:creationId xmlns:a16="http://schemas.microsoft.com/office/drawing/2014/main" id="{2945FA56-2D9C-164C-8113-9A7002F70FB2}"/>
              </a:ext>
            </a:extLst>
          </p:cNvPr>
          <p:cNvSpPr>
            <a:spLocks noGrp="1"/>
          </p:cNvSpPr>
          <p:nvPr>
            <p:ph sz="half" idx="1"/>
          </p:nvPr>
        </p:nvSpPr>
        <p:spPr>
          <a:xfrm>
            <a:off x="8402637" y="1412776"/>
            <a:ext cx="3184471" cy="4608512"/>
          </a:xfrm>
        </p:spPr>
        <p:txBody>
          <a:bodyPr anchor="ctr"/>
          <a:lstStyle/>
          <a:p>
            <a:r>
              <a:rPr lang="en-US" altLang="zh-CN" b="1" dirty="0"/>
              <a:t>TDA</a:t>
            </a:r>
            <a:r>
              <a:rPr lang="zh-CN" altLang="en-US" dirty="0"/>
              <a:t>：</a:t>
            </a:r>
            <a:r>
              <a:rPr lang="en-US" altLang="zh-CN" dirty="0"/>
              <a:t>Tensor Data Accelerator(TDA)</a:t>
            </a:r>
            <a:r>
              <a:rPr lang="zh-CN" altLang="en-US" dirty="0"/>
              <a:t>，张量数据存取 </a:t>
            </a:r>
            <a:r>
              <a:rPr lang="en-US" altLang="zh-CN" dirty="0"/>
              <a:t>L/S</a:t>
            </a:r>
            <a:r>
              <a:rPr lang="zh-CN" altLang="en-US" dirty="0"/>
              <a:t> 加速专用硬件。</a:t>
            </a:r>
            <a:endParaRPr lang="en-US" altLang="zh-CN" dirty="0"/>
          </a:p>
          <a:p>
            <a:r>
              <a:rPr lang="zh-CN" altLang="en-US" b="1" dirty="0"/>
              <a:t>作用：</a:t>
            </a:r>
            <a:r>
              <a:rPr lang="zh-CN" altLang="en-US" dirty="0"/>
              <a:t>负责计算单元的数据存取工作，实现数据地址计算、数据同步。让计算和数据搬动实现硬件异步。</a:t>
            </a:r>
          </a:p>
        </p:txBody>
      </p:sp>
      <p:pic>
        <p:nvPicPr>
          <p:cNvPr id="8" name="图片 7">
            <a:extLst>
              <a:ext uri="{FF2B5EF4-FFF2-40B4-BE49-F238E27FC236}">
                <a16:creationId xmlns:a16="http://schemas.microsoft.com/office/drawing/2014/main" id="{9622CC93-64ED-A543-9F57-1CCEF2C32F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757" y="1452081"/>
            <a:ext cx="7543378" cy="4726349"/>
          </a:xfrm>
          <a:prstGeom prst="rect">
            <a:avLst/>
          </a:prstGeom>
        </p:spPr>
      </p:pic>
    </p:spTree>
    <p:extLst>
      <p:ext uri="{BB962C8B-B14F-4D97-AF65-F5344CB8AC3E}">
        <p14:creationId xmlns:p14="http://schemas.microsoft.com/office/powerpoint/2010/main" val="1822088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44D85D-3548-5D42-B81A-FC41450C69F7}"/>
              </a:ext>
            </a:extLst>
          </p:cNvPr>
          <p:cNvSpPr>
            <a:spLocks noGrp="1"/>
          </p:cNvSpPr>
          <p:nvPr>
            <p:ph type="title"/>
          </p:nvPr>
        </p:nvSpPr>
        <p:spPr/>
        <p:txBody>
          <a:bodyPr/>
          <a:lstStyle/>
          <a:p>
            <a:r>
              <a:rPr kumimoji="1" lang="en-US" altLang="zh-CN" dirty="0"/>
              <a:t>V-Core Warp </a:t>
            </a:r>
            <a:r>
              <a:rPr kumimoji="1" lang="zh-CN" altLang="en-US" dirty="0"/>
              <a:t>线程控制</a:t>
            </a:r>
          </a:p>
        </p:txBody>
      </p:sp>
      <p:sp>
        <p:nvSpPr>
          <p:cNvPr id="3" name="内容占位符 2">
            <a:extLst>
              <a:ext uri="{FF2B5EF4-FFF2-40B4-BE49-F238E27FC236}">
                <a16:creationId xmlns:a16="http://schemas.microsoft.com/office/drawing/2014/main" id="{A8FC7858-237A-ED41-B23A-0B5E73737969}"/>
              </a:ext>
            </a:extLst>
          </p:cNvPr>
          <p:cNvSpPr>
            <a:spLocks noGrp="1"/>
          </p:cNvSpPr>
          <p:nvPr>
            <p:ph sz="half" idx="1"/>
          </p:nvPr>
        </p:nvSpPr>
        <p:spPr>
          <a:xfrm>
            <a:off x="1143828" y="4869160"/>
            <a:ext cx="3848651" cy="1152128"/>
          </a:xfrm>
        </p:spPr>
        <p:txBody>
          <a:bodyPr anchor="ctr"/>
          <a:lstStyle/>
          <a:p>
            <a:pPr algn="ctr"/>
            <a:r>
              <a:rPr kumimoji="1" lang="en-US" altLang="zh-CN" sz="1800" dirty="0"/>
              <a:t>Warps</a:t>
            </a:r>
            <a:r>
              <a:rPr kumimoji="1" lang="zh-CN" altLang="en-US" sz="1800" dirty="0"/>
              <a:t>对寄存器文件进行分区，控制线程执行相同代码</a:t>
            </a:r>
          </a:p>
        </p:txBody>
      </p:sp>
      <p:sp>
        <p:nvSpPr>
          <p:cNvPr id="4" name="内容占位符 3">
            <a:extLst>
              <a:ext uri="{FF2B5EF4-FFF2-40B4-BE49-F238E27FC236}">
                <a16:creationId xmlns:a16="http://schemas.microsoft.com/office/drawing/2014/main" id="{99CC9785-0B04-C949-AAEA-3741380F9C24}"/>
              </a:ext>
            </a:extLst>
          </p:cNvPr>
          <p:cNvSpPr>
            <a:spLocks noGrp="1"/>
          </p:cNvSpPr>
          <p:nvPr>
            <p:ph sz="half" idx="10"/>
          </p:nvPr>
        </p:nvSpPr>
        <p:spPr>
          <a:xfrm>
            <a:off x="6734744" y="4869160"/>
            <a:ext cx="4122701" cy="1152128"/>
          </a:xfrm>
        </p:spPr>
        <p:txBody>
          <a:bodyPr anchor="ctr"/>
          <a:lstStyle/>
          <a:p>
            <a:pPr algn="ctr"/>
            <a:r>
              <a:rPr kumimoji="1" lang="en-US" altLang="zh-CN" sz="1800" dirty="0"/>
              <a:t>Warps</a:t>
            </a:r>
            <a:r>
              <a:rPr kumimoji="1" lang="zh-CN" altLang="en-US" sz="1800" dirty="0"/>
              <a:t> 执行不同的代码，在 </a:t>
            </a:r>
            <a:r>
              <a:rPr kumimoji="1" lang="en-US" altLang="zh-CN" sz="1800" dirty="0"/>
              <a:t>EU</a:t>
            </a:r>
            <a:r>
              <a:rPr kumimoji="1" lang="zh-CN" altLang="en-US" sz="1800" dirty="0"/>
              <a:t> 中可以灵活在寄存器文件中交换数据</a:t>
            </a:r>
          </a:p>
        </p:txBody>
      </p:sp>
      <p:pic>
        <p:nvPicPr>
          <p:cNvPr id="7" name="图片 6">
            <a:extLst>
              <a:ext uri="{FF2B5EF4-FFF2-40B4-BE49-F238E27FC236}">
                <a16:creationId xmlns:a16="http://schemas.microsoft.com/office/drawing/2014/main" id="{8B2FB4A5-6CA5-1E45-AF86-46B8952D1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789" y="2204864"/>
            <a:ext cx="4906295" cy="2608903"/>
          </a:xfrm>
          <a:prstGeom prst="rect">
            <a:avLst/>
          </a:prstGeom>
        </p:spPr>
      </p:pic>
      <p:pic>
        <p:nvPicPr>
          <p:cNvPr id="9" name="图片 8">
            <a:extLst>
              <a:ext uri="{FF2B5EF4-FFF2-40B4-BE49-F238E27FC236}">
                <a16:creationId xmlns:a16="http://schemas.microsoft.com/office/drawing/2014/main" id="{4688025A-7A12-6047-8255-6E2BBD4B89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4923" y="2277950"/>
            <a:ext cx="5062051" cy="2589434"/>
          </a:xfrm>
          <a:prstGeom prst="rect">
            <a:avLst/>
          </a:prstGeom>
        </p:spPr>
      </p:pic>
      <p:sp>
        <p:nvSpPr>
          <p:cNvPr id="10" name="内容占位符 2">
            <a:extLst>
              <a:ext uri="{FF2B5EF4-FFF2-40B4-BE49-F238E27FC236}">
                <a16:creationId xmlns:a16="http://schemas.microsoft.com/office/drawing/2014/main" id="{93C9D26B-6B4D-D84E-802A-2350FF95C497}"/>
              </a:ext>
            </a:extLst>
          </p:cNvPr>
          <p:cNvSpPr txBox="1">
            <a:spLocks/>
          </p:cNvSpPr>
          <p:nvPr/>
        </p:nvSpPr>
        <p:spPr>
          <a:xfrm>
            <a:off x="1143828" y="1484784"/>
            <a:ext cx="3848651" cy="662788"/>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None/>
            </a:pPr>
            <a:r>
              <a:rPr kumimoji="1" lang="zh-CN" altLang="en-US" b="1" dirty="0"/>
              <a:t>标准的控制模式</a:t>
            </a:r>
          </a:p>
        </p:txBody>
      </p:sp>
      <p:sp>
        <p:nvSpPr>
          <p:cNvPr id="11" name="内容占位符 3">
            <a:extLst>
              <a:ext uri="{FF2B5EF4-FFF2-40B4-BE49-F238E27FC236}">
                <a16:creationId xmlns:a16="http://schemas.microsoft.com/office/drawing/2014/main" id="{30D2DC99-04FB-4C47-BC0B-7984AA390993}"/>
              </a:ext>
            </a:extLst>
          </p:cNvPr>
          <p:cNvSpPr txBox="1">
            <a:spLocks/>
          </p:cNvSpPr>
          <p:nvPr/>
        </p:nvSpPr>
        <p:spPr>
          <a:xfrm>
            <a:off x="6734744" y="1484784"/>
            <a:ext cx="4122701" cy="662788"/>
          </a:xfrm>
          <a:prstGeom prst="rect">
            <a:avLst/>
          </a:prstGeom>
          <a:noFill/>
        </p:spPr>
        <p:txBody>
          <a:bodyPr anchor="ctr"/>
          <a:lstStyle>
            <a:lvl1pPr marL="239106" indent="-239106" algn="l" rtl="0" eaLnBrk="1" fontAlgn="base" hangingPunct="1">
              <a:lnSpc>
                <a:spcPct val="150000"/>
              </a:lnSpc>
              <a:spcBef>
                <a:spcPts val="0"/>
              </a:spcBef>
              <a:spcAft>
                <a:spcPct val="0"/>
              </a:spcAft>
              <a:buClr>
                <a:schemeClr val="accent2">
                  <a:lumMod val="90000"/>
                </a:schemeClr>
              </a:buClr>
              <a:buChar char="•"/>
              <a:defRPr sz="2000" b="0">
                <a:solidFill>
                  <a:srgbClr val="374154"/>
                </a:solidFill>
                <a:latin typeface="Gill Sans MT" panose="020B0502020104020203" pitchFamily="34" charset="0"/>
                <a:ea typeface="微软雅黑" panose="020B0503020204020204" pitchFamily="34" charset="-122"/>
                <a:cs typeface="+mn-cs"/>
              </a:defRPr>
            </a:lvl1pPr>
            <a:lvl2pPr marL="476096" indent="-236990" algn="l" rtl="0" eaLnBrk="1" fontAlgn="base" hangingPunct="1">
              <a:lnSpc>
                <a:spcPct val="150000"/>
              </a:lnSpc>
              <a:spcBef>
                <a:spcPts val="0"/>
              </a:spcBef>
              <a:spcAft>
                <a:spcPct val="0"/>
              </a:spcAft>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cs typeface="+mn-cs"/>
              </a:defRPr>
            </a:lvl2pPr>
            <a:lvl3pPr marL="833696" indent="-236990" algn="l" rtl="0" eaLnBrk="1" fontAlgn="base" hangingPunct="1">
              <a:lnSpc>
                <a:spcPct val="150000"/>
              </a:lnSpc>
              <a:spcBef>
                <a:spcPts val="0"/>
              </a:spcBef>
              <a:spcAft>
                <a:spcPct val="0"/>
              </a:spcAft>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None/>
            </a:pPr>
            <a:r>
              <a:rPr kumimoji="1" lang="en-US" altLang="zh-CN" b="1" kern="0" dirty="0"/>
              <a:t>C-Warp/Kernel</a:t>
            </a:r>
            <a:r>
              <a:rPr kumimoji="1" lang="zh-CN" altLang="en-US" b="1" kern="0" dirty="0"/>
              <a:t> 协作控制模式</a:t>
            </a:r>
          </a:p>
        </p:txBody>
      </p:sp>
      <p:sp>
        <p:nvSpPr>
          <p:cNvPr id="12" name="矩形 11">
            <a:extLst>
              <a:ext uri="{FF2B5EF4-FFF2-40B4-BE49-F238E27FC236}">
                <a16:creationId xmlns:a16="http://schemas.microsoft.com/office/drawing/2014/main" id="{86F68323-2622-E24F-8BCB-31A5BBB8BB01}"/>
              </a:ext>
            </a:extLst>
          </p:cNvPr>
          <p:cNvSpPr/>
          <p:nvPr/>
        </p:nvSpPr>
        <p:spPr>
          <a:xfrm>
            <a:off x="5725028" y="6027730"/>
            <a:ext cx="6142131" cy="369332"/>
          </a:xfrm>
          <a:prstGeom prst="rect">
            <a:avLst/>
          </a:prstGeom>
        </p:spPr>
        <p:txBody>
          <a:bodyPr wrap="none">
            <a:spAutoFit/>
          </a:bodyPr>
          <a:lstStyle/>
          <a:p>
            <a:r>
              <a:rPr lang="zh-CN" altLang="en-US" dirty="0">
                <a:solidFill>
                  <a:srgbClr val="05CCEC"/>
                </a:solidFill>
                <a:latin typeface="Gill Sans MT" panose="020B0502020104020203" pitchFamily="34" charset="0"/>
                <a:ea typeface="Microsoft YaHei" panose="020B0503020204020204" pitchFamily="34" charset="-122"/>
              </a:rPr>
              <a:t>通过</a:t>
            </a:r>
            <a:r>
              <a:rPr lang="en-US" altLang="zh-CN" dirty="0">
                <a:solidFill>
                  <a:srgbClr val="05CCEC"/>
                </a:solidFill>
                <a:latin typeface="Gill Sans MT" panose="020B0502020104020203" pitchFamily="34" charset="0"/>
                <a:ea typeface="Microsoft YaHei" panose="020B0503020204020204" pitchFamily="34" charset="-122"/>
              </a:rPr>
              <a:t>Register File</a:t>
            </a:r>
            <a:r>
              <a:rPr lang="zh-CN" altLang="en-US" dirty="0">
                <a:solidFill>
                  <a:srgbClr val="05CCEC"/>
                </a:solidFill>
                <a:latin typeface="Gill Sans MT" panose="020B0502020104020203" pitchFamily="34" charset="0"/>
                <a:ea typeface="Microsoft YaHei" panose="020B0503020204020204" pitchFamily="34" charset="-122"/>
              </a:rPr>
              <a:t>来直接传递数据，也就减少了数据的搬移</a:t>
            </a:r>
          </a:p>
        </p:txBody>
      </p:sp>
    </p:spTree>
    <p:extLst>
      <p:ext uri="{BB962C8B-B14F-4D97-AF65-F5344CB8AC3E}">
        <p14:creationId xmlns:p14="http://schemas.microsoft.com/office/powerpoint/2010/main" val="911018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869E94-11FA-5342-A923-4405F7D30139}"/>
              </a:ext>
            </a:extLst>
          </p:cNvPr>
          <p:cNvSpPr>
            <a:spLocks noGrp="1"/>
          </p:cNvSpPr>
          <p:nvPr>
            <p:ph type="title"/>
          </p:nvPr>
        </p:nvSpPr>
        <p:spPr/>
        <p:txBody>
          <a:bodyPr/>
          <a:lstStyle/>
          <a:p>
            <a:r>
              <a:rPr lang="en-US" altLang="zh-CN" dirty="0"/>
              <a:t>NUMA/UMA</a:t>
            </a:r>
            <a:r>
              <a:rPr lang="zh-CN" altLang="en-US" dirty="0"/>
              <a:t> 访存机制</a:t>
            </a:r>
            <a:endParaRPr kumimoji="1" lang="zh-CN" altLang="en-US" dirty="0"/>
          </a:p>
        </p:txBody>
      </p:sp>
      <p:sp>
        <p:nvSpPr>
          <p:cNvPr id="4" name="内容占位符 2">
            <a:extLst>
              <a:ext uri="{FF2B5EF4-FFF2-40B4-BE49-F238E27FC236}">
                <a16:creationId xmlns:a16="http://schemas.microsoft.com/office/drawing/2014/main" id="{89BA7B15-F1E6-0941-A324-5500C45F53AB}"/>
              </a:ext>
            </a:extLst>
          </p:cNvPr>
          <p:cNvSpPr>
            <a:spLocks noGrp="1"/>
          </p:cNvSpPr>
          <p:nvPr>
            <p:ph sz="half" idx="1"/>
          </p:nvPr>
        </p:nvSpPr>
        <p:spPr>
          <a:xfrm>
            <a:off x="6134393" y="5013176"/>
            <a:ext cx="5272704" cy="1152128"/>
          </a:xfrm>
        </p:spPr>
        <p:txBody>
          <a:bodyPr anchor="ctr"/>
          <a:lstStyle/>
          <a:p>
            <a:r>
              <a:rPr kumimoji="1" lang="zh-CN" altLang="en-US" sz="1800" dirty="0"/>
              <a:t>权重数据由</a:t>
            </a:r>
            <a:r>
              <a:rPr kumimoji="1" lang="en-US" altLang="zh-CN" sz="1800" dirty="0"/>
              <a:t>SPC</a:t>
            </a:r>
            <a:r>
              <a:rPr kumimoji="1" lang="zh-CN" altLang="en-US" sz="1800" dirty="0"/>
              <a:t>共享</a:t>
            </a:r>
            <a:endParaRPr kumimoji="1" lang="en-US" altLang="zh-CN" sz="1800" dirty="0"/>
          </a:p>
          <a:p>
            <a:r>
              <a:rPr kumimoji="1" lang="en-US" altLang="zh-CN" sz="1800" dirty="0" err="1"/>
              <a:t>DoC</a:t>
            </a:r>
            <a:r>
              <a:rPr kumimoji="1" lang="zh-CN" altLang="en-US" sz="1800" dirty="0"/>
              <a:t>多播加速权重数据读取，减号搬运</a:t>
            </a:r>
          </a:p>
        </p:txBody>
      </p:sp>
      <p:sp>
        <p:nvSpPr>
          <p:cNvPr id="6" name="内容占位符 2">
            <a:extLst>
              <a:ext uri="{FF2B5EF4-FFF2-40B4-BE49-F238E27FC236}">
                <a16:creationId xmlns:a16="http://schemas.microsoft.com/office/drawing/2014/main" id="{6499D033-36F3-B048-94A2-B81B0AA16EFC}"/>
              </a:ext>
            </a:extLst>
          </p:cNvPr>
          <p:cNvSpPr txBox="1">
            <a:spLocks/>
          </p:cNvSpPr>
          <p:nvPr/>
        </p:nvSpPr>
        <p:spPr>
          <a:xfrm>
            <a:off x="6134393" y="2168860"/>
            <a:ext cx="5272704" cy="180020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kumimoji="1" lang="zh-CN" altLang="en-US" sz="1800" dirty="0"/>
              <a:t>激活函数具有局部性，由</a:t>
            </a:r>
            <a:r>
              <a:rPr kumimoji="1" lang="en-US" altLang="zh-CN" sz="1800" dirty="0"/>
              <a:t>SPC</a:t>
            </a:r>
            <a:r>
              <a:rPr kumimoji="1" lang="zh-CN" altLang="en-US" sz="1800" dirty="0"/>
              <a:t>本地缓存读取，提升访问带宽</a:t>
            </a:r>
            <a:endParaRPr kumimoji="1" lang="en-US" altLang="zh-CN" sz="1800" dirty="0"/>
          </a:p>
          <a:p>
            <a:r>
              <a:rPr kumimoji="1" lang="zh-CN" altLang="en-US" sz="1800" dirty="0"/>
              <a:t>通过高带宽实现局部数据读取，减少 </a:t>
            </a:r>
            <a:r>
              <a:rPr kumimoji="1" lang="en-US" altLang="zh-CN" sz="1800" dirty="0"/>
              <a:t>Memory</a:t>
            </a:r>
            <a:r>
              <a:rPr kumimoji="1" lang="zh-CN" altLang="en-US" sz="1800" dirty="0"/>
              <a:t> </a:t>
            </a:r>
            <a:r>
              <a:rPr kumimoji="1" lang="en-US" altLang="zh-CN" sz="1800" dirty="0"/>
              <a:t>Bound</a:t>
            </a:r>
            <a:endParaRPr kumimoji="1" lang="zh-CN" altLang="en-US" sz="1800" dirty="0"/>
          </a:p>
        </p:txBody>
      </p:sp>
      <p:sp>
        <p:nvSpPr>
          <p:cNvPr id="7" name="内容占位符 2">
            <a:extLst>
              <a:ext uri="{FF2B5EF4-FFF2-40B4-BE49-F238E27FC236}">
                <a16:creationId xmlns:a16="http://schemas.microsoft.com/office/drawing/2014/main" id="{B04DE77D-7D10-8C4C-9C74-F4C4036DDF67}"/>
              </a:ext>
            </a:extLst>
          </p:cNvPr>
          <p:cNvSpPr txBox="1">
            <a:spLocks/>
          </p:cNvSpPr>
          <p:nvPr/>
        </p:nvSpPr>
        <p:spPr>
          <a:xfrm>
            <a:off x="6134393" y="1484784"/>
            <a:ext cx="5148564" cy="662788"/>
          </a:xfrm>
          <a:prstGeom prst="rect">
            <a:avLst/>
          </a:prstGeom>
          <a:solidFill>
            <a:srgbClr val="D9D9D9">
              <a:alpha val="20000"/>
            </a:srgbClr>
          </a:solidFill>
          <a:ln w="19050">
            <a:solidFill>
              <a:schemeClr val="bg1">
                <a:lumMod val="85000"/>
              </a:schemeClr>
            </a:solidFill>
          </a:ln>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None/>
            </a:pPr>
            <a:r>
              <a:rPr kumimoji="1" lang="en-US" altLang="zh-CN" b="1" dirty="0">
                <a:latin typeface="Futura Medium" panose="020B0602020204020303" pitchFamily="34" charset="-79"/>
                <a:cs typeface="Futura Medium" panose="020B0602020204020303" pitchFamily="34" charset="-79"/>
              </a:rPr>
              <a:t>NUMA</a:t>
            </a:r>
            <a:endParaRPr kumimoji="1" lang="zh-CN" altLang="en-US" b="1" dirty="0">
              <a:latin typeface="Futura Medium" panose="020B0602020204020303" pitchFamily="34" charset="-79"/>
              <a:cs typeface="Futura Medium" panose="020B0602020204020303" pitchFamily="34" charset="-79"/>
            </a:endParaRPr>
          </a:p>
        </p:txBody>
      </p:sp>
      <p:sp>
        <p:nvSpPr>
          <p:cNvPr id="8" name="内容占位符 2">
            <a:extLst>
              <a:ext uri="{FF2B5EF4-FFF2-40B4-BE49-F238E27FC236}">
                <a16:creationId xmlns:a16="http://schemas.microsoft.com/office/drawing/2014/main" id="{A50C514B-5C0E-4543-9225-49CB4D4B1F63}"/>
              </a:ext>
            </a:extLst>
          </p:cNvPr>
          <p:cNvSpPr txBox="1">
            <a:spLocks/>
          </p:cNvSpPr>
          <p:nvPr/>
        </p:nvSpPr>
        <p:spPr>
          <a:xfrm>
            <a:off x="6134393" y="4293096"/>
            <a:ext cx="5148564" cy="662788"/>
          </a:xfrm>
          <a:prstGeom prst="rect">
            <a:avLst/>
          </a:prstGeom>
          <a:solidFill>
            <a:srgbClr val="D9D9D9">
              <a:alpha val="20000"/>
            </a:srgbClr>
          </a:solidFill>
          <a:ln w="19050">
            <a:solidFill>
              <a:schemeClr val="bg1">
                <a:lumMod val="85000"/>
              </a:schemeClr>
            </a:solidFill>
          </a:ln>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None/>
            </a:pPr>
            <a:r>
              <a:rPr kumimoji="1" lang="en-US" altLang="zh-CN" b="1" dirty="0">
                <a:latin typeface="Futura Medium" panose="020B0602020204020303" pitchFamily="34" charset="-79"/>
                <a:cs typeface="Futura Medium" panose="020B0602020204020303" pitchFamily="34" charset="-79"/>
              </a:rPr>
              <a:t>UMA</a:t>
            </a:r>
            <a:endParaRPr kumimoji="1" lang="zh-CN" altLang="en-US" b="1" dirty="0">
              <a:latin typeface="Futura Medium" panose="020B0602020204020303" pitchFamily="34" charset="-79"/>
              <a:cs typeface="Futura Medium" panose="020B0602020204020303" pitchFamily="34" charset="-79"/>
            </a:endParaRPr>
          </a:p>
        </p:txBody>
      </p:sp>
      <p:pic>
        <p:nvPicPr>
          <p:cNvPr id="9" name="图片 8">
            <a:extLst>
              <a:ext uri="{FF2B5EF4-FFF2-40B4-BE49-F238E27FC236}">
                <a16:creationId xmlns:a16="http://schemas.microsoft.com/office/drawing/2014/main" id="{7706DAF1-8E36-9243-89F5-EF2EA84328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977" y="1694211"/>
            <a:ext cx="4220041" cy="1890390"/>
          </a:xfrm>
          <a:prstGeom prst="rect">
            <a:avLst/>
          </a:prstGeom>
        </p:spPr>
      </p:pic>
      <p:pic>
        <p:nvPicPr>
          <p:cNvPr id="11" name="图片 10">
            <a:extLst>
              <a:ext uri="{FF2B5EF4-FFF2-40B4-BE49-F238E27FC236}">
                <a16:creationId xmlns:a16="http://schemas.microsoft.com/office/drawing/2014/main" id="{B238BA43-8D8E-DD4B-992E-67D5614CBC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666" y="4218594"/>
            <a:ext cx="4188664" cy="1859014"/>
          </a:xfrm>
          <a:prstGeom prst="rect">
            <a:avLst/>
          </a:prstGeom>
        </p:spPr>
      </p:pic>
    </p:spTree>
    <p:extLst>
      <p:ext uri="{BB962C8B-B14F-4D97-AF65-F5344CB8AC3E}">
        <p14:creationId xmlns:p14="http://schemas.microsoft.com/office/powerpoint/2010/main" val="621306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A259BA-60CF-FC4B-8CE8-EA6A914B2592}"/>
              </a:ext>
            </a:extLst>
          </p:cNvPr>
          <p:cNvSpPr>
            <a:spLocks noGrp="1"/>
          </p:cNvSpPr>
          <p:nvPr>
            <p:ph type="title"/>
          </p:nvPr>
        </p:nvSpPr>
        <p:spPr/>
        <p:txBody>
          <a:bodyPr/>
          <a:lstStyle/>
          <a:p>
            <a:r>
              <a:rPr kumimoji="1" lang="zh-CN" altLang="en-US" dirty="0"/>
              <a:t>数据格式</a:t>
            </a:r>
          </a:p>
        </p:txBody>
      </p:sp>
      <p:sp>
        <p:nvSpPr>
          <p:cNvPr id="4" name="内容占位符 3">
            <a:extLst>
              <a:ext uri="{FF2B5EF4-FFF2-40B4-BE49-F238E27FC236}">
                <a16:creationId xmlns:a16="http://schemas.microsoft.com/office/drawing/2014/main" id="{69DB7CCF-D2C6-304F-8F88-2FE302EE54B2}"/>
              </a:ext>
            </a:extLst>
          </p:cNvPr>
          <p:cNvSpPr>
            <a:spLocks noGrp="1"/>
          </p:cNvSpPr>
          <p:nvPr>
            <p:ph sz="half" idx="10"/>
          </p:nvPr>
        </p:nvSpPr>
        <p:spPr>
          <a:xfrm>
            <a:off x="5954365" y="1495552"/>
            <a:ext cx="5933339" cy="4525736"/>
          </a:xfrm>
        </p:spPr>
        <p:txBody>
          <a:bodyPr anchor="ctr"/>
          <a:lstStyle/>
          <a:p>
            <a:pPr marL="355600" lvl="1" indent="-309563">
              <a:buFont typeface="Arial" panose="020B0604020202020204" pitchFamily="34" charset="0"/>
              <a:buChar char="•"/>
            </a:pPr>
            <a:r>
              <a:rPr kumimoji="1" lang="en-US" altLang="zh-CN" sz="2000" dirty="0"/>
              <a:t>E8M15</a:t>
            </a:r>
            <a:r>
              <a:rPr kumimoji="1" lang="zh-CN" altLang="en-US" sz="2000" dirty="0"/>
              <a:t>：指数位与</a:t>
            </a:r>
            <a:r>
              <a:rPr kumimoji="1" lang="en-US" altLang="zh-CN" sz="2000" dirty="0"/>
              <a:t>FP32</a:t>
            </a:r>
            <a:r>
              <a:rPr kumimoji="1" lang="zh-CN" altLang="en-US" sz="2000" dirty="0"/>
              <a:t>形同，位数比</a:t>
            </a:r>
            <a:r>
              <a:rPr kumimoji="1" lang="en-US" altLang="zh-CN" sz="2000" dirty="0"/>
              <a:t>TF32</a:t>
            </a:r>
            <a:r>
              <a:rPr kumimoji="1" lang="zh-CN" altLang="en-US" sz="2000" dirty="0"/>
              <a:t>多</a:t>
            </a:r>
            <a:r>
              <a:rPr kumimoji="1" lang="en-US" altLang="zh-CN" sz="2000" dirty="0"/>
              <a:t>5</a:t>
            </a:r>
            <a:r>
              <a:rPr kumimoji="1" lang="zh-CN" altLang="en-US" sz="2000" dirty="0"/>
              <a:t>位</a:t>
            </a:r>
            <a:endParaRPr kumimoji="1" lang="en-US" altLang="zh-CN" sz="2000" dirty="0"/>
          </a:p>
          <a:p>
            <a:pPr marL="355600" lvl="1" indent="-309563">
              <a:buFont typeface="Arial" panose="020B0604020202020204" pitchFamily="34" charset="0"/>
              <a:buChar char="•"/>
            </a:pPr>
            <a:r>
              <a:rPr kumimoji="1" lang="zh-CN" altLang="en-US" sz="2000" dirty="0"/>
              <a:t>相比 </a:t>
            </a:r>
            <a:r>
              <a:rPr kumimoji="1" lang="en-US" altLang="zh-CN" sz="2000" dirty="0"/>
              <a:t>TF32</a:t>
            </a:r>
            <a:r>
              <a:rPr kumimoji="1" lang="zh-CN" altLang="en-US" sz="2000" dirty="0"/>
              <a:t> 拥有更高数据精度</a:t>
            </a:r>
            <a:endParaRPr kumimoji="1" lang="en-US" altLang="zh-CN" sz="2000" dirty="0"/>
          </a:p>
          <a:p>
            <a:pPr marL="355600" lvl="1" indent="-309563">
              <a:buFont typeface="Arial" panose="020B0604020202020204" pitchFamily="34" charset="0"/>
              <a:buChar char="•"/>
            </a:pPr>
            <a:r>
              <a:rPr kumimoji="1" lang="zh-CN" altLang="en-US" sz="2000" dirty="0"/>
              <a:t>相比</a:t>
            </a:r>
            <a:r>
              <a:rPr kumimoji="1" lang="en-US" altLang="zh-CN" sz="2000" dirty="0"/>
              <a:t>V100</a:t>
            </a:r>
            <a:r>
              <a:rPr kumimoji="1" lang="zh-CN" altLang="en-US" sz="2000" dirty="0"/>
              <a:t> </a:t>
            </a:r>
            <a:r>
              <a:rPr kumimoji="1" lang="en-US" altLang="zh-CN" sz="2000" dirty="0"/>
              <a:t>TF32</a:t>
            </a:r>
            <a:r>
              <a:rPr kumimoji="1" lang="zh-CN" altLang="en-US" sz="2000" dirty="0"/>
              <a:t> 有更高吞吐</a:t>
            </a:r>
            <a:endParaRPr kumimoji="1" lang="en-US" altLang="zh-CN" sz="2000" dirty="0"/>
          </a:p>
          <a:p>
            <a:pPr marL="355600" lvl="1" indent="-309563">
              <a:buFont typeface="Arial" panose="020B0604020202020204" pitchFamily="34" charset="0"/>
              <a:buChar char="•"/>
            </a:pPr>
            <a:r>
              <a:rPr kumimoji="1" lang="zh-CN" altLang="en-US" sz="2000" dirty="0"/>
              <a:t>软件系统自动切换数据格式</a:t>
            </a:r>
            <a:endParaRPr kumimoji="1" lang="en-US" altLang="zh-CN" sz="2000" dirty="0"/>
          </a:p>
          <a:p>
            <a:pPr marL="355600" lvl="1" indent="-309563">
              <a:buFont typeface="Arial" panose="020B0604020202020204" pitchFamily="34" charset="0"/>
              <a:buChar char="•"/>
            </a:pPr>
            <a:r>
              <a:rPr kumimoji="1" lang="zh-CN" altLang="en-US" sz="2000" dirty="0"/>
              <a:t>满足更多 </a:t>
            </a:r>
            <a:r>
              <a:rPr kumimoji="1" lang="en-US" altLang="zh-CN" sz="2000" dirty="0"/>
              <a:t>AI</a:t>
            </a:r>
            <a:r>
              <a:rPr kumimoji="1" lang="zh-CN" altLang="en-US" sz="2000" dirty="0"/>
              <a:t> 训练场景</a:t>
            </a:r>
          </a:p>
        </p:txBody>
      </p:sp>
      <p:pic>
        <p:nvPicPr>
          <p:cNvPr id="9" name="图片 8">
            <a:extLst>
              <a:ext uri="{FF2B5EF4-FFF2-40B4-BE49-F238E27FC236}">
                <a16:creationId xmlns:a16="http://schemas.microsoft.com/office/drawing/2014/main" id="{D21CC316-0311-6E48-B8EA-9D19E7C00A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757" y="2068849"/>
            <a:ext cx="5040560" cy="3520391"/>
          </a:xfrm>
          <a:prstGeom prst="rect">
            <a:avLst/>
          </a:prstGeom>
        </p:spPr>
      </p:pic>
    </p:spTree>
    <p:extLst>
      <p:ext uri="{BB962C8B-B14F-4D97-AF65-F5344CB8AC3E}">
        <p14:creationId xmlns:p14="http://schemas.microsoft.com/office/powerpoint/2010/main" val="2327884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C5FD755-FA66-5248-8E4B-791E7AC7B115}"/>
              </a:ext>
            </a:extLst>
          </p:cNvPr>
          <p:cNvSpPr>
            <a:spLocks noGrp="1"/>
          </p:cNvSpPr>
          <p:nvPr>
            <p:ph sz="half" idx="1"/>
          </p:nvPr>
        </p:nvSpPr>
        <p:spPr/>
        <p:txBody>
          <a:bodyPr/>
          <a:lstStyle/>
          <a:p>
            <a:pPr marL="0" indent="0" algn="ctr">
              <a:buNone/>
            </a:pPr>
            <a:r>
              <a:rPr lang="en-US" altLang="zh-CN" sz="9600" b="1" dirty="0">
                <a:latin typeface="Gill Sans MT" panose="020B0502020104020203" pitchFamily="34" charset="0"/>
                <a:ea typeface="Microsoft YaHei" panose="020B0503020204020204" pitchFamily="34" charset="-122"/>
              </a:rPr>
              <a:t>5.</a:t>
            </a:r>
            <a:r>
              <a:rPr lang="zh-CN" altLang="en-US" sz="9600" b="1" dirty="0">
                <a:latin typeface="Gill Sans MT" panose="020B0502020104020203" pitchFamily="34" charset="0"/>
                <a:ea typeface="Microsoft YaHei" panose="020B0503020204020204" pitchFamily="34" charset="-122"/>
              </a:rPr>
              <a:t> 对壁仞的思考</a:t>
            </a:r>
            <a:endParaRPr lang="en-US" altLang="zh-CN" sz="9600" b="1" dirty="0">
              <a:latin typeface="Gill Sans MT" panose="020B0502020104020203" pitchFamily="34" charset="0"/>
              <a:ea typeface="Microsoft YaHei" panose="020B0503020204020204" pitchFamily="34" charset="-122"/>
            </a:endParaRPr>
          </a:p>
        </p:txBody>
      </p:sp>
    </p:spTree>
    <p:extLst>
      <p:ext uri="{BB962C8B-B14F-4D97-AF65-F5344CB8AC3E}">
        <p14:creationId xmlns:p14="http://schemas.microsoft.com/office/powerpoint/2010/main" val="723033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346848" cy="5145013"/>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芯片基础</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通用图形处理器 </a:t>
            </a:r>
            <a:r>
              <a:rPr lang="en-US" altLang="zh-CN" sz="2400" dirty="0">
                <a:solidFill>
                  <a:schemeClr val="bg1">
                    <a:lumMod val="75000"/>
                  </a:schemeClr>
                </a:solidFill>
                <a:latin typeface="Gill Sans MT" panose="020B0502020104020203" pitchFamily="34" charset="0"/>
              </a:rPr>
              <a:t>GPU</a:t>
            </a:r>
          </a:p>
          <a:p>
            <a:pPr lvl="1">
              <a:buFont typeface="Arial" panose="020B0604020202020204" pitchFamily="34" charset="0"/>
              <a:buChar char="•"/>
            </a:pP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专用处理器 </a:t>
            </a:r>
            <a:r>
              <a:rPr lang="en-US" altLang="zh-CN" sz="2400" dirty="0">
                <a:solidFill>
                  <a:srgbClr val="374154"/>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
        <p:nvSpPr>
          <p:cNvPr id="5" name="内容占位符 2">
            <a:extLst>
              <a:ext uri="{FF2B5EF4-FFF2-40B4-BE49-F238E27FC236}">
                <a16:creationId xmlns:a16="http://schemas.microsoft.com/office/drawing/2014/main" id="{72392998-9E18-8942-825D-2293DF0A70D8}"/>
              </a:ext>
            </a:extLst>
          </p:cNvPr>
          <p:cNvSpPr>
            <a:spLocks noGrp="1"/>
          </p:cNvSpPr>
          <p:nvPr/>
        </p:nvSpPr>
        <p:spPr>
          <a:xfrm>
            <a:off x="6242397" y="1232756"/>
            <a:ext cx="4761656" cy="5023875"/>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华为昇腾 </a:t>
            </a:r>
            <a:r>
              <a:rPr lang="en-US" altLang="zh-CN" sz="2400" b="1" dirty="0">
                <a:solidFill>
                  <a:srgbClr val="374154"/>
                </a:solidFill>
                <a:latin typeface="Gill Sans MT" panose="020B0502020104020203" pitchFamily="34" charset="0"/>
              </a:rPr>
              <a:t>NPU</a:t>
            </a:r>
          </a:p>
          <a:p>
            <a:pPr lvl="1">
              <a:buFont typeface="Arial" panose="020B0604020202020204" pitchFamily="34" charset="0"/>
              <a:buChar char="•"/>
            </a:pPr>
            <a:r>
              <a:rPr lang="zh-CN" altLang="en-US" sz="2000" dirty="0">
                <a:solidFill>
                  <a:srgbClr val="374154"/>
                </a:solidFill>
                <a:latin typeface="Gill Sans MT" panose="020B0502020104020203" pitchFamily="34" charset="0"/>
              </a:rPr>
              <a:t>达芬奇架构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昇腾</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处理器</a:t>
            </a:r>
            <a:endParaRPr lang="en-US" altLang="zh-CN" sz="24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谷歌 </a:t>
            </a:r>
            <a:r>
              <a:rPr lang="en-US" altLang="zh-CN" sz="2400" b="1" dirty="0">
                <a:solidFill>
                  <a:srgbClr val="374154"/>
                </a:solidFill>
                <a:latin typeface="Gill Sans MT" panose="020B0502020104020203" pitchFamily="34" charset="0"/>
              </a:rPr>
              <a:t>TPU</a:t>
            </a:r>
          </a:p>
          <a:p>
            <a:pPr lvl="1">
              <a:buFont typeface="Arial" panose="020B0604020202020204" pitchFamily="34" charset="0"/>
              <a:buChar char="•"/>
            </a:pPr>
            <a:r>
              <a:rPr lang="en-US" altLang="zh-CN" sz="2000" dirty="0">
                <a:solidFill>
                  <a:srgbClr val="374154"/>
                </a:solidFill>
                <a:latin typeface="Gill Sans MT" panose="020B0502020104020203" pitchFamily="34" charset="0"/>
              </a:rPr>
              <a:t>TPU</a:t>
            </a:r>
            <a:r>
              <a:rPr lang="zh-CN" altLang="en-US" sz="2000" dirty="0">
                <a:solidFill>
                  <a:srgbClr val="374154"/>
                </a:solidFill>
                <a:latin typeface="Gill Sans MT" panose="020B0502020104020203" pitchFamily="34" charset="0"/>
              </a:rPr>
              <a:t> 核心脉动阵列</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TPU</a:t>
            </a:r>
            <a:r>
              <a:rPr lang="zh-CN" altLang="en-US" sz="2000" dirty="0">
                <a:solidFill>
                  <a:srgbClr val="374154"/>
                </a:solidFill>
                <a:latin typeface="Gill Sans MT" panose="020B0502020104020203" pitchFamily="34" charset="0"/>
              </a:rPr>
              <a:t> 系列架构</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特斯拉 </a:t>
            </a:r>
            <a:r>
              <a:rPr lang="en-US" altLang="zh-CN" sz="2400" b="1" dirty="0">
                <a:solidFill>
                  <a:srgbClr val="374154"/>
                </a:solidFill>
                <a:latin typeface="Gill Sans MT" panose="020B0502020104020203" pitchFamily="34" charset="0"/>
              </a:rPr>
              <a:t>DOJO</a:t>
            </a:r>
          </a:p>
          <a:p>
            <a:pPr lvl="1">
              <a:buFont typeface="Arial" panose="020B0604020202020204" pitchFamily="34" charset="0"/>
              <a:buChar char="•"/>
            </a:pPr>
            <a:r>
              <a:rPr lang="en-US" altLang="zh-CN" sz="2000" dirty="0">
                <a:solidFill>
                  <a:srgbClr val="374154"/>
                </a:solidFill>
                <a:latin typeface="Gill Sans MT" panose="020B0502020104020203" pitchFamily="34" charset="0"/>
              </a:rPr>
              <a:t>DOJO</a:t>
            </a:r>
            <a:r>
              <a:rPr lang="zh-CN" altLang="en-US" sz="2000" dirty="0">
                <a:solidFill>
                  <a:srgbClr val="374154"/>
                </a:solidFill>
                <a:latin typeface="Gill Sans MT" panose="020B0502020104020203" pitchFamily="34" charset="0"/>
              </a:rPr>
              <a:t> 架构</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国内外其他</a:t>
            </a:r>
            <a:r>
              <a:rPr lang="en-US" altLang="zh-CN" sz="2400" b="1" dirty="0">
                <a:solidFill>
                  <a:srgbClr val="374154"/>
                </a:solidFill>
                <a:latin typeface="Gill Sans MT" panose="020B0502020104020203" pitchFamily="34" charset="0"/>
              </a:rPr>
              <a:t>AI</a:t>
            </a:r>
            <a:r>
              <a:rPr lang="zh-CN" altLang="en-US" sz="2400" b="1" dirty="0">
                <a:solidFill>
                  <a:srgbClr val="374154"/>
                </a:solidFill>
                <a:latin typeface="Gill Sans MT" panose="020B0502020104020203" pitchFamily="34" charset="0"/>
              </a:rPr>
              <a:t>芯片</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芯片的思考</a:t>
            </a:r>
            <a:endParaRPr lang="en-US" altLang="zh-CN" sz="2000" dirty="0">
              <a:solidFill>
                <a:srgbClr val="374154"/>
              </a:solidFill>
              <a:latin typeface="Gill Sans MT" panose="020B0502020104020203" pitchFamily="34" charset="0"/>
            </a:endParaRPr>
          </a:p>
        </p:txBody>
      </p:sp>
      <p:sp>
        <p:nvSpPr>
          <p:cNvPr id="3" name="左大括号 2">
            <a:extLst>
              <a:ext uri="{FF2B5EF4-FFF2-40B4-BE49-F238E27FC236}">
                <a16:creationId xmlns:a16="http://schemas.microsoft.com/office/drawing/2014/main" id="{7E2C7A77-2B0A-C448-A3B9-BC0C5068C8D7}"/>
              </a:ext>
            </a:extLst>
          </p:cNvPr>
          <p:cNvSpPr/>
          <p:nvPr/>
        </p:nvSpPr>
        <p:spPr bwMode="auto">
          <a:xfrm>
            <a:off x="5378301" y="1412775"/>
            <a:ext cx="360040" cy="4784973"/>
          </a:xfrm>
          <a:prstGeom prst="leftBrace">
            <a:avLst>
              <a:gd name="adj1" fmla="val 8333"/>
              <a:gd name="adj2" fmla="val 83892"/>
            </a:avLst>
          </a:prstGeom>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150929280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6BB0B36-82D7-154D-A214-ACF3C95AF0E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75909" y="3573016"/>
            <a:ext cx="3439096" cy="2732657"/>
          </a:xfrm>
          <a:prstGeom prst="rect">
            <a:avLst/>
          </a:prstGeom>
        </p:spPr>
      </p:pic>
      <p:sp>
        <p:nvSpPr>
          <p:cNvPr id="5" name="标题 4">
            <a:extLst>
              <a:ext uri="{FF2B5EF4-FFF2-40B4-BE49-F238E27FC236}">
                <a16:creationId xmlns:a16="http://schemas.microsoft.com/office/drawing/2014/main" id="{55DAE269-8B19-C143-BE9E-FEF3F0EE81D3}"/>
              </a:ext>
            </a:extLst>
          </p:cNvPr>
          <p:cNvSpPr>
            <a:spLocks noGrp="1"/>
          </p:cNvSpPr>
          <p:nvPr>
            <p:ph type="title"/>
          </p:nvPr>
        </p:nvSpPr>
        <p:spPr/>
        <p:txBody>
          <a:bodyPr/>
          <a:lstStyle/>
          <a:p>
            <a:r>
              <a:rPr lang="zh-CN" altLang="en-US" dirty="0"/>
              <a:t>对格式的思考</a:t>
            </a:r>
          </a:p>
        </p:txBody>
      </p:sp>
      <p:sp>
        <p:nvSpPr>
          <p:cNvPr id="6" name="内容占位符 5">
            <a:extLst>
              <a:ext uri="{FF2B5EF4-FFF2-40B4-BE49-F238E27FC236}">
                <a16:creationId xmlns:a16="http://schemas.microsoft.com/office/drawing/2014/main" id="{426D7952-ADA2-1A4B-B892-06C595924555}"/>
              </a:ext>
            </a:extLst>
          </p:cNvPr>
          <p:cNvSpPr>
            <a:spLocks noGrp="1"/>
          </p:cNvSpPr>
          <p:nvPr>
            <p:ph sz="half" idx="1"/>
          </p:nvPr>
        </p:nvSpPr>
        <p:spPr/>
        <p:txBody>
          <a:bodyPr/>
          <a:lstStyle/>
          <a:p>
            <a:r>
              <a:rPr lang="zh-CN" altLang="en-US" sz="1800" b="1" dirty="0">
                <a:ea typeface="Microsoft YaHei" panose="020B0503020204020204" pitchFamily="34" charset="-122"/>
              </a:rPr>
              <a:t>数据格式：</a:t>
            </a:r>
            <a:r>
              <a:rPr lang="zh-CN" altLang="en-US" sz="1800" dirty="0">
                <a:ea typeface="Microsoft YaHei" panose="020B0503020204020204" pitchFamily="34" charset="-122"/>
              </a:rPr>
              <a:t>目前峰值算力主要来源是 </a:t>
            </a:r>
            <a:r>
              <a:rPr lang="en-US" altLang="zh-CN" sz="1800" dirty="0">
                <a:ea typeface="Microsoft YaHei" panose="020B0503020204020204" pitchFamily="34" charset="-122"/>
              </a:rPr>
              <a:t>1024 TFLOPS @ BF16</a:t>
            </a:r>
            <a:r>
              <a:rPr lang="zh-CN" altLang="en-US" sz="1800" dirty="0">
                <a:ea typeface="Microsoft YaHei" panose="020B0503020204020204" pitchFamily="34" charset="-122"/>
              </a:rPr>
              <a:t> </a:t>
            </a:r>
            <a:r>
              <a:rPr lang="en-US" altLang="zh-CN" sz="1800" dirty="0">
                <a:ea typeface="Microsoft YaHei" panose="020B0503020204020204" pitchFamily="34" charset="-122"/>
              </a:rPr>
              <a:t>&amp;</a:t>
            </a:r>
            <a:r>
              <a:rPr lang="zh-CN" altLang="en-US" sz="1800" dirty="0">
                <a:ea typeface="Microsoft YaHei" panose="020B0503020204020204" pitchFamily="34" charset="-122"/>
              </a:rPr>
              <a:t> </a:t>
            </a:r>
            <a:r>
              <a:rPr lang="en-US" altLang="zh-CN" sz="1800" dirty="0">
                <a:ea typeface="Microsoft YaHei" panose="020B0503020204020204" pitchFamily="34" charset="-122"/>
              </a:rPr>
              <a:t>512 TFLOPS @ TF32+</a:t>
            </a:r>
            <a:r>
              <a:rPr lang="zh-CN" altLang="en-US" sz="1800" dirty="0">
                <a:ea typeface="Microsoft YaHei" panose="020B0503020204020204" pitchFamily="34" charset="-122"/>
              </a:rPr>
              <a:t>，跟主流计算芯片 </a:t>
            </a:r>
            <a:r>
              <a:rPr lang="en-US" altLang="zh-CN" sz="1800" dirty="0">
                <a:ea typeface="Microsoft YaHei" panose="020B0503020204020204" pitchFamily="34" charset="-122"/>
              </a:rPr>
              <a:t>FP16</a:t>
            </a:r>
            <a:r>
              <a:rPr lang="zh-CN" altLang="en-US" sz="1800" dirty="0">
                <a:ea typeface="Microsoft YaHei" panose="020B0503020204020204" pitchFamily="34" charset="-122"/>
              </a:rPr>
              <a:t> </a:t>
            </a:r>
            <a:r>
              <a:rPr lang="en-US" altLang="zh-CN" sz="1800" dirty="0">
                <a:ea typeface="Microsoft YaHei" panose="020B0503020204020204" pitchFamily="34" charset="-122"/>
              </a:rPr>
              <a:t>&amp;</a:t>
            </a:r>
            <a:r>
              <a:rPr lang="zh-CN" altLang="en-US" sz="1800" dirty="0">
                <a:ea typeface="Microsoft YaHei" panose="020B0503020204020204" pitchFamily="34" charset="-122"/>
              </a:rPr>
              <a:t> </a:t>
            </a:r>
            <a:r>
              <a:rPr lang="en-US" altLang="zh-CN" sz="1800" dirty="0">
                <a:ea typeface="Microsoft YaHei" panose="020B0503020204020204" pitchFamily="34" charset="-122"/>
              </a:rPr>
              <a:t>FP32</a:t>
            </a:r>
            <a:r>
              <a:rPr lang="zh-CN" altLang="en-US" sz="1800" dirty="0">
                <a:ea typeface="Microsoft YaHei" panose="020B0503020204020204" pitchFamily="34" charset="-122"/>
              </a:rPr>
              <a:t> 数据格式不完全一致，对部分模型需要重新预训练或者二次训练，算力的增长与成本的增加如何平衡？</a:t>
            </a:r>
            <a:endParaRPr lang="en-US" altLang="zh-CN" sz="1800" dirty="0">
              <a:ea typeface="Microsoft YaHei" panose="020B0503020204020204" pitchFamily="34" charset="-122"/>
            </a:endParaRPr>
          </a:p>
        </p:txBody>
      </p:sp>
    </p:spTree>
    <p:extLst>
      <p:ext uri="{BB962C8B-B14F-4D97-AF65-F5344CB8AC3E}">
        <p14:creationId xmlns:p14="http://schemas.microsoft.com/office/powerpoint/2010/main" val="1589057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5DAE269-8B19-C143-BE9E-FEF3F0EE81D3}"/>
              </a:ext>
            </a:extLst>
          </p:cNvPr>
          <p:cNvSpPr>
            <a:spLocks noGrp="1"/>
          </p:cNvSpPr>
          <p:nvPr>
            <p:ph type="title"/>
          </p:nvPr>
        </p:nvSpPr>
        <p:spPr/>
        <p:txBody>
          <a:bodyPr/>
          <a:lstStyle/>
          <a:p>
            <a:r>
              <a:rPr lang="zh-CN" altLang="en-US" dirty="0"/>
              <a:t>对计算的思考</a:t>
            </a:r>
          </a:p>
        </p:txBody>
      </p:sp>
      <p:sp>
        <p:nvSpPr>
          <p:cNvPr id="6" name="内容占位符 5">
            <a:extLst>
              <a:ext uri="{FF2B5EF4-FFF2-40B4-BE49-F238E27FC236}">
                <a16:creationId xmlns:a16="http://schemas.microsoft.com/office/drawing/2014/main" id="{426D7952-ADA2-1A4B-B892-06C595924555}"/>
              </a:ext>
            </a:extLst>
          </p:cNvPr>
          <p:cNvSpPr>
            <a:spLocks noGrp="1"/>
          </p:cNvSpPr>
          <p:nvPr>
            <p:ph sz="half" idx="1"/>
          </p:nvPr>
        </p:nvSpPr>
        <p:spPr>
          <a:xfrm>
            <a:off x="623635" y="1412776"/>
            <a:ext cx="10963473" cy="2160240"/>
          </a:xfrm>
        </p:spPr>
        <p:txBody>
          <a:bodyPr/>
          <a:lstStyle/>
          <a:p>
            <a:r>
              <a:rPr lang="zh-CN" altLang="en-US" sz="1800" b="1" dirty="0"/>
              <a:t>通用计算：</a:t>
            </a:r>
            <a:r>
              <a:rPr lang="zh-CN" altLang="en-US" sz="1800" dirty="0"/>
              <a:t>通用计算能力是任何一款 </a:t>
            </a:r>
            <a:r>
              <a:rPr lang="en-US" altLang="zh-CN" sz="1800" dirty="0"/>
              <a:t>GPU</a:t>
            </a:r>
            <a:r>
              <a:rPr lang="zh-CN" altLang="en-US" sz="1800" dirty="0"/>
              <a:t> 芯片的根本，目前的测评过于强调 </a:t>
            </a:r>
            <a:r>
              <a:rPr lang="en-US" altLang="zh-CN" sz="1800" dirty="0"/>
              <a:t>AI</a:t>
            </a:r>
            <a:r>
              <a:rPr lang="zh-CN" altLang="en-US" sz="1800" dirty="0"/>
              <a:t> 能力，针对通用计算、</a:t>
            </a:r>
            <a:r>
              <a:rPr lang="en-US" altLang="zh-CN" sz="1800" dirty="0"/>
              <a:t>HPC</a:t>
            </a:r>
            <a:r>
              <a:rPr lang="zh-CN" altLang="en-US" sz="1800" dirty="0"/>
              <a:t>、科学计算等通用计算场景的软件兼容性、性能会呈现什么样的形式？</a:t>
            </a:r>
            <a:endParaRPr lang="en-US" altLang="zh-CN" sz="1800" dirty="0"/>
          </a:p>
          <a:p>
            <a:r>
              <a:rPr lang="zh-CN" altLang="en-US" sz="1800" b="1" dirty="0"/>
              <a:t>计算密集度：</a:t>
            </a:r>
            <a:r>
              <a:rPr lang="zh-CN" altLang="en-US" sz="1800" dirty="0"/>
              <a:t>对</a:t>
            </a:r>
            <a:r>
              <a:rPr lang="en-US" altLang="zh-CN" sz="1800" dirty="0"/>
              <a:t>AI</a:t>
            </a:r>
            <a:r>
              <a:rPr lang="zh-CN" altLang="en-US" sz="1800" dirty="0"/>
              <a:t>计算进行流处理器优化，芯片电路面积上，会牺牲通用计算能力来换取 </a:t>
            </a:r>
            <a:r>
              <a:rPr lang="en-US" altLang="zh-CN" sz="1800" dirty="0"/>
              <a:t>AI</a:t>
            </a:r>
            <a:r>
              <a:rPr lang="zh-CN" altLang="en-US" sz="1800" dirty="0"/>
              <a:t> 计算峰值。最终会不会沦为类</a:t>
            </a:r>
            <a:r>
              <a:rPr lang="en-US" altLang="zh-CN" sz="1800" dirty="0"/>
              <a:t>GPU</a:t>
            </a:r>
            <a:r>
              <a:rPr lang="zh-CN" altLang="en-US" sz="1800" dirty="0"/>
              <a:t>架构下</a:t>
            </a:r>
            <a:r>
              <a:rPr lang="en-US" altLang="zh-CN" sz="1800" dirty="0"/>
              <a:t>AI</a:t>
            </a:r>
            <a:r>
              <a:rPr lang="zh-CN" altLang="en-US" sz="1800" dirty="0"/>
              <a:t>芯片？</a:t>
            </a:r>
            <a:endParaRPr lang="en-US" altLang="zh-CN" sz="1800" dirty="0"/>
          </a:p>
        </p:txBody>
      </p:sp>
      <p:pic>
        <p:nvPicPr>
          <p:cNvPr id="7" name="图片 6">
            <a:extLst>
              <a:ext uri="{FF2B5EF4-FFF2-40B4-BE49-F238E27FC236}">
                <a16:creationId xmlns:a16="http://schemas.microsoft.com/office/drawing/2014/main" id="{B6BB0B36-82D7-154D-A214-ACF3C95AF0E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75909" y="3573016"/>
            <a:ext cx="3439096" cy="2732657"/>
          </a:xfrm>
          <a:prstGeom prst="rect">
            <a:avLst/>
          </a:prstGeom>
        </p:spPr>
      </p:pic>
      <p:pic>
        <p:nvPicPr>
          <p:cNvPr id="10" name="图片 9">
            <a:extLst>
              <a:ext uri="{FF2B5EF4-FFF2-40B4-BE49-F238E27FC236}">
                <a16:creationId xmlns:a16="http://schemas.microsoft.com/office/drawing/2014/main" id="{1FCEB62C-1A14-654D-B9E3-B093545507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7942" y="3645006"/>
            <a:ext cx="4248472" cy="2694399"/>
          </a:xfrm>
          <a:prstGeom prst="rect">
            <a:avLst/>
          </a:prstGeom>
        </p:spPr>
      </p:pic>
    </p:spTree>
    <p:extLst>
      <p:ext uri="{BB962C8B-B14F-4D97-AF65-F5344CB8AC3E}">
        <p14:creationId xmlns:p14="http://schemas.microsoft.com/office/powerpoint/2010/main" val="1759911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5DAE269-8B19-C143-BE9E-FEF3F0EE81D3}"/>
              </a:ext>
            </a:extLst>
          </p:cNvPr>
          <p:cNvSpPr>
            <a:spLocks noGrp="1"/>
          </p:cNvSpPr>
          <p:nvPr>
            <p:ph type="title"/>
          </p:nvPr>
        </p:nvSpPr>
        <p:spPr/>
        <p:txBody>
          <a:bodyPr/>
          <a:lstStyle/>
          <a:p>
            <a:r>
              <a:rPr lang="zh-CN" altLang="en-US" dirty="0"/>
              <a:t>对利用率的思考</a:t>
            </a:r>
          </a:p>
        </p:txBody>
      </p:sp>
      <p:grpSp>
        <p:nvGrpSpPr>
          <p:cNvPr id="30" name="组合 29">
            <a:extLst>
              <a:ext uri="{FF2B5EF4-FFF2-40B4-BE49-F238E27FC236}">
                <a16:creationId xmlns:a16="http://schemas.microsoft.com/office/drawing/2014/main" id="{F14538A0-C453-7345-9ECD-7D6D351258EF}"/>
              </a:ext>
            </a:extLst>
          </p:cNvPr>
          <p:cNvGrpSpPr/>
          <p:nvPr/>
        </p:nvGrpSpPr>
        <p:grpSpPr>
          <a:xfrm>
            <a:off x="932934" y="1340768"/>
            <a:ext cx="10278015" cy="5190486"/>
            <a:chOff x="875539" y="471282"/>
            <a:chExt cx="8859450" cy="5679660"/>
          </a:xfrm>
        </p:grpSpPr>
        <p:grpSp>
          <p:nvGrpSpPr>
            <p:cNvPr id="9" name="组合 8">
              <a:extLst>
                <a:ext uri="{FF2B5EF4-FFF2-40B4-BE49-F238E27FC236}">
                  <a16:creationId xmlns:a16="http://schemas.microsoft.com/office/drawing/2014/main" id="{7DFFF019-BAF4-CC47-A75C-06AE20389AA8}"/>
                </a:ext>
              </a:extLst>
            </p:cNvPr>
            <p:cNvGrpSpPr/>
            <p:nvPr/>
          </p:nvGrpSpPr>
          <p:grpSpPr>
            <a:xfrm>
              <a:off x="2286112" y="2830121"/>
              <a:ext cx="4166943" cy="2759119"/>
              <a:chOff x="1878196" y="3118153"/>
              <a:chExt cx="4166943" cy="2759119"/>
            </a:xfrm>
          </p:grpSpPr>
          <p:sp>
            <p:nvSpPr>
              <p:cNvPr id="10" name="矩形 9">
                <a:extLst>
                  <a:ext uri="{FF2B5EF4-FFF2-40B4-BE49-F238E27FC236}">
                    <a16:creationId xmlns:a16="http://schemas.microsoft.com/office/drawing/2014/main" id="{40CE520C-6991-0D40-9A19-CB60246F947E}"/>
                  </a:ext>
                </a:extLst>
              </p:cNvPr>
              <p:cNvSpPr/>
              <p:nvPr/>
            </p:nvSpPr>
            <p:spPr bwMode="auto">
              <a:xfrm>
                <a:off x="2883274" y="3144930"/>
                <a:ext cx="3161865" cy="2705603"/>
              </a:xfrm>
              <a:prstGeom prst="rect">
                <a:avLst/>
              </a:prstGeom>
              <a:solidFill>
                <a:srgbClr val="91D150">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b="1" i="0" u="none" strike="noStrike" cap="none" normalizeH="0" baseline="0">
                  <a:ln>
                    <a:noFill/>
                  </a:ln>
                  <a:solidFill>
                    <a:schemeClr val="tx1"/>
                  </a:solidFill>
                  <a:effectLst/>
                  <a:latin typeface="Arial" charset="0"/>
                  <a:ea typeface="SimSun" pitchFamily="2" charset="-122"/>
                </a:endParaRPr>
              </a:p>
            </p:txBody>
          </p:sp>
          <p:sp>
            <p:nvSpPr>
              <p:cNvPr id="11" name="三角形 10">
                <a:extLst>
                  <a:ext uri="{FF2B5EF4-FFF2-40B4-BE49-F238E27FC236}">
                    <a16:creationId xmlns:a16="http://schemas.microsoft.com/office/drawing/2014/main" id="{BA6940C7-AE9E-AE4A-A31A-475F5074D24E}"/>
                  </a:ext>
                </a:extLst>
              </p:cNvPr>
              <p:cNvSpPr/>
              <p:nvPr/>
            </p:nvSpPr>
            <p:spPr bwMode="auto">
              <a:xfrm>
                <a:off x="1903450" y="3144931"/>
                <a:ext cx="979824" cy="2732341"/>
              </a:xfrm>
              <a:prstGeom prst="triangle">
                <a:avLst>
                  <a:gd name="adj" fmla="val 100000"/>
                </a:avLst>
              </a:prstGeom>
              <a:solidFill>
                <a:schemeClr val="tx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b="1" i="0" u="none" strike="noStrike" cap="none" normalizeH="0" baseline="0">
                  <a:ln>
                    <a:noFill/>
                  </a:ln>
                  <a:solidFill>
                    <a:schemeClr val="tx1"/>
                  </a:solidFill>
                  <a:effectLst/>
                  <a:latin typeface="Arial" charset="0"/>
                  <a:ea typeface="SimSun" pitchFamily="2" charset="-122"/>
                </a:endParaRPr>
              </a:p>
            </p:txBody>
          </p:sp>
          <p:cxnSp>
            <p:nvCxnSpPr>
              <p:cNvPr id="12" name="直线连接符 11">
                <a:extLst>
                  <a:ext uri="{FF2B5EF4-FFF2-40B4-BE49-F238E27FC236}">
                    <a16:creationId xmlns:a16="http://schemas.microsoft.com/office/drawing/2014/main" id="{37B4B7BF-5103-E345-ADBF-4DDD0EBF155F}"/>
                  </a:ext>
                </a:extLst>
              </p:cNvPr>
              <p:cNvCxnSpPr>
                <a:cxnSpLocks/>
              </p:cNvCxnSpPr>
              <p:nvPr/>
            </p:nvCxnSpPr>
            <p:spPr bwMode="auto">
              <a:xfrm flipV="1">
                <a:off x="1878196" y="3118153"/>
                <a:ext cx="979825" cy="2732383"/>
              </a:xfrm>
              <a:prstGeom prst="line">
                <a:avLst/>
              </a:prstGeom>
              <a:noFill/>
              <a:ln w="57150" cap="flat" cmpd="sng" algn="ctr">
                <a:solidFill>
                  <a:srgbClr val="34393C"/>
                </a:solidFill>
                <a:prstDash val="solid"/>
                <a:round/>
                <a:headEnd type="none" w="med" len="med"/>
                <a:tailEnd type="none" w="med" len="med"/>
              </a:ln>
              <a:effectLst/>
            </p:spPr>
          </p:cxnSp>
          <p:cxnSp>
            <p:nvCxnSpPr>
              <p:cNvPr id="13" name="直线连接符 12">
                <a:extLst>
                  <a:ext uri="{FF2B5EF4-FFF2-40B4-BE49-F238E27FC236}">
                    <a16:creationId xmlns:a16="http://schemas.microsoft.com/office/drawing/2014/main" id="{ECE8B8B2-C028-B340-B2A0-B4D7DE2630B8}"/>
                  </a:ext>
                </a:extLst>
              </p:cNvPr>
              <p:cNvCxnSpPr>
                <a:cxnSpLocks/>
              </p:cNvCxnSpPr>
              <p:nvPr/>
            </p:nvCxnSpPr>
            <p:spPr bwMode="auto">
              <a:xfrm>
                <a:off x="2858021" y="3118153"/>
                <a:ext cx="3180253" cy="0"/>
              </a:xfrm>
              <a:prstGeom prst="line">
                <a:avLst/>
              </a:prstGeom>
              <a:noFill/>
              <a:ln w="57150" cap="flat" cmpd="sng" algn="ctr">
                <a:solidFill>
                  <a:srgbClr val="34393C"/>
                </a:solidFill>
                <a:prstDash val="solid"/>
                <a:round/>
                <a:headEnd type="none" w="med" len="med"/>
                <a:tailEnd type="none" w="med" len="med"/>
              </a:ln>
              <a:effectLst/>
            </p:spPr>
          </p:cxnSp>
        </p:grpSp>
        <p:sp>
          <p:nvSpPr>
            <p:cNvPr id="14" name="矩形 13">
              <a:extLst>
                <a:ext uri="{FF2B5EF4-FFF2-40B4-BE49-F238E27FC236}">
                  <a16:creationId xmlns:a16="http://schemas.microsoft.com/office/drawing/2014/main" id="{B2DC29D1-34A2-B844-A218-E857FE881D94}"/>
                </a:ext>
              </a:extLst>
            </p:cNvPr>
            <p:cNvSpPr/>
            <p:nvPr/>
          </p:nvSpPr>
          <p:spPr>
            <a:xfrm>
              <a:off x="6777144" y="4883765"/>
              <a:ext cx="2957845" cy="437818"/>
            </a:xfrm>
            <a:prstGeom prst="rect">
              <a:avLst/>
            </a:prstGeom>
          </p:spPr>
          <p:txBody>
            <a:bodyPr wrap="none">
              <a:spAutoFit/>
            </a:bodyPr>
            <a:lstStyle/>
            <a:p>
              <a:r>
                <a:rPr kumimoji="1" lang="en-US" altLang="zh-CN" sz="2000" dirty="0">
                  <a:solidFill>
                    <a:srgbClr val="374154"/>
                  </a:solidFill>
                  <a:latin typeface="Gill Sans MT" panose="020B0502020104020203" pitchFamily="34" charset="0"/>
                </a:rPr>
                <a:t>Operational</a:t>
              </a:r>
              <a:r>
                <a:rPr kumimoji="1" lang="zh-CN" altLang="en-US" sz="2000" dirty="0">
                  <a:solidFill>
                    <a:srgbClr val="374154"/>
                  </a:solidFill>
                  <a:latin typeface="Gill Sans MT" panose="020B0502020104020203" pitchFamily="34" charset="0"/>
                </a:rPr>
                <a:t> </a:t>
              </a:r>
              <a:r>
                <a:rPr kumimoji="1" lang="en-US" altLang="zh-CN" sz="2000" dirty="0">
                  <a:solidFill>
                    <a:srgbClr val="374154"/>
                  </a:solidFill>
                  <a:latin typeface="Gill Sans MT" panose="020B0502020104020203" pitchFamily="34" charset="0"/>
                </a:rPr>
                <a:t>intensity(ops/byte)</a:t>
              </a:r>
              <a:endParaRPr lang="zh-CN" altLang="en-US" sz="2000" dirty="0">
                <a:solidFill>
                  <a:srgbClr val="374154"/>
                </a:solidFill>
                <a:latin typeface="Gill Sans MT" panose="020B0502020104020203" pitchFamily="34" charset="0"/>
              </a:endParaRPr>
            </a:p>
          </p:txBody>
        </p:sp>
        <p:sp>
          <p:nvSpPr>
            <p:cNvPr id="15" name="矩形 14">
              <a:extLst>
                <a:ext uri="{FF2B5EF4-FFF2-40B4-BE49-F238E27FC236}">
                  <a16:creationId xmlns:a16="http://schemas.microsoft.com/office/drawing/2014/main" id="{27588BBF-094A-C649-9882-FE74CB57EFDE}"/>
                </a:ext>
              </a:extLst>
            </p:cNvPr>
            <p:cNvSpPr/>
            <p:nvPr/>
          </p:nvSpPr>
          <p:spPr>
            <a:xfrm>
              <a:off x="1542084" y="1001760"/>
              <a:ext cx="1326212" cy="437818"/>
            </a:xfrm>
            <a:prstGeom prst="rect">
              <a:avLst/>
            </a:prstGeom>
          </p:spPr>
          <p:txBody>
            <a:bodyPr wrap="none">
              <a:spAutoFit/>
            </a:bodyPr>
            <a:lstStyle/>
            <a:p>
              <a:r>
                <a:rPr kumimoji="1" lang="en-US" altLang="zh-CN" sz="2000" b="1" dirty="0">
                  <a:solidFill>
                    <a:srgbClr val="374154"/>
                  </a:solidFill>
                  <a:latin typeface="Gill Sans MT" panose="020B0502020104020203" pitchFamily="34" charset="0"/>
                </a:rPr>
                <a:t>MAC/Cycle</a:t>
              </a:r>
              <a:endParaRPr lang="zh-CN" altLang="en-US" sz="2000" b="1" dirty="0">
                <a:solidFill>
                  <a:srgbClr val="374154"/>
                </a:solidFill>
                <a:latin typeface="Gill Sans MT" panose="020B0502020104020203" pitchFamily="34" charset="0"/>
              </a:endParaRPr>
            </a:p>
          </p:txBody>
        </p:sp>
        <p:cxnSp>
          <p:nvCxnSpPr>
            <p:cNvPr id="16" name="直线箭头连接符 15">
              <a:extLst>
                <a:ext uri="{FF2B5EF4-FFF2-40B4-BE49-F238E27FC236}">
                  <a16:creationId xmlns:a16="http://schemas.microsoft.com/office/drawing/2014/main" id="{59E745D2-321C-C941-A660-E184989838D9}"/>
                </a:ext>
              </a:extLst>
            </p:cNvPr>
            <p:cNvCxnSpPr>
              <a:cxnSpLocks/>
            </p:cNvCxnSpPr>
            <p:nvPr/>
          </p:nvCxnSpPr>
          <p:spPr bwMode="auto">
            <a:xfrm>
              <a:off x="2235134" y="5562502"/>
              <a:ext cx="4991243" cy="0"/>
            </a:xfrm>
            <a:prstGeom prst="straightConnector1">
              <a:avLst/>
            </a:prstGeom>
            <a:noFill/>
            <a:ln w="38100" cap="flat" cmpd="sng" algn="ctr">
              <a:solidFill>
                <a:srgbClr val="34393C"/>
              </a:solidFill>
              <a:prstDash val="solid"/>
              <a:round/>
              <a:headEnd type="none" w="med" len="med"/>
              <a:tailEnd type="triangle"/>
            </a:ln>
            <a:effectLst/>
          </p:spPr>
        </p:cxnSp>
        <p:cxnSp>
          <p:nvCxnSpPr>
            <p:cNvPr id="17" name="直线箭头连接符 16">
              <a:extLst>
                <a:ext uri="{FF2B5EF4-FFF2-40B4-BE49-F238E27FC236}">
                  <a16:creationId xmlns:a16="http://schemas.microsoft.com/office/drawing/2014/main" id="{BE695E1C-2683-2940-B97E-51B60892A939}"/>
                </a:ext>
              </a:extLst>
            </p:cNvPr>
            <p:cNvCxnSpPr>
              <a:cxnSpLocks/>
            </p:cNvCxnSpPr>
            <p:nvPr/>
          </p:nvCxnSpPr>
          <p:spPr bwMode="auto">
            <a:xfrm flipV="1">
              <a:off x="2286112" y="1630540"/>
              <a:ext cx="0" cy="4029548"/>
            </a:xfrm>
            <a:prstGeom prst="straightConnector1">
              <a:avLst/>
            </a:prstGeom>
            <a:noFill/>
            <a:ln w="38100" cap="flat" cmpd="sng" algn="ctr">
              <a:solidFill>
                <a:srgbClr val="34393C"/>
              </a:solidFill>
              <a:prstDash val="solid"/>
              <a:round/>
              <a:headEnd type="none" w="med" len="med"/>
              <a:tailEnd type="triangle"/>
            </a:ln>
            <a:effectLst/>
          </p:spPr>
        </p:cxnSp>
        <p:cxnSp>
          <p:nvCxnSpPr>
            <p:cNvPr id="18" name="直线连接符 17">
              <a:extLst>
                <a:ext uri="{FF2B5EF4-FFF2-40B4-BE49-F238E27FC236}">
                  <a16:creationId xmlns:a16="http://schemas.microsoft.com/office/drawing/2014/main" id="{FAA6F6CF-E44A-2B42-9162-16A586D6E05C}"/>
                </a:ext>
              </a:extLst>
            </p:cNvPr>
            <p:cNvCxnSpPr>
              <a:cxnSpLocks/>
            </p:cNvCxnSpPr>
            <p:nvPr/>
          </p:nvCxnSpPr>
          <p:spPr bwMode="auto">
            <a:xfrm>
              <a:off x="2286112" y="2830121"/>
              <a:ext cx="979825" cy="0"/>
            </a:xfrm>
            <a:prstGeom prst="line">
              <a:avLst/>
            </a:prstGeom>
            <a:noFill/>
            <a:ln w="38100" cap="flat" cmpd="sng" algn="ctr">
              <a:solidFill>
                <a:schemeClr val="bg1">
                  <a:lumMod val="50000"/>
                </a:schemeClr>
              </a:solidFill>
              <a:prstDash val="sysDot"/>
              <a:round/>
              <a:headEnd type="none" w="med" len="med"/>
              <a:tailEnd type="none" w="med" len="med"/>
            </a:ln>
            <a:effectLst/>
          </p:spPr>
        </p:cxnSp>
        <p:sp>
          <p:nvSpPr>
            <p:cNvPr id="19" name="矩形 18">
              <a:extLst>
                <a:ext uri="{FF2B5EF4-FFF2-40B4-BE49-F238E27FC236}">
                  <a16:creationId xmlns:a16="http://schemas.microsoft.com/office/drawing/2014/main" id="{68C67A11-B4DD-4E4C-BA6F-E4D3603B14F3}"/>
                </a:ext>
              </a:extLst>
            </p:cNvPr>
            <p:cNvSpPr/>
            <p:nvPr/>
          </p:nvSpPr>
          <p:spPr>
            <a:xfrm>
              <a:off x="875539" y="2563094"/>
              <a:ext cx="1359594" cy="707244"/>
            </a:xfrm>
            <a:prstGeom prst="rect">
              <a:avLst/>
            </a:prstGeom>
          </p:spPr>
          <p:txBody>
            <a:bodyPr wrap="none">
              <a:spAutoFit/>
            </a:bodyPr>
            <a:lstStyle/>
            <a:p>
              <a:pPr algn="r"/>
              <a:r>
                <a:rPr kumimoji="1" lang="en-US" altLang="zh-CN" b="1" dirty="0">
                  <a:solidFill>
                    <a:srgbClr val="374154"/>
                  </a:solidFill>
                  <a:latin typeface="Gill Sans MT" panose="020B0502020104020203" pitchFamily="34" charset="0"/>
                </a:rPr>
                <a:t>Peak</a:t>
              </a:r>
            </a:p>
            <a:p>
              <a:pPr algn="r"/>
              <a:r>
                <a:rPr kumimoji="1" lang="en-US" altLang="zh-CN" b="1" dirty="0">
                  <a:solidFill>
                    <a:srgbClr val="374154"/>
                  </a:solidFill>
                  <a:latin typeface="Gill Sans MT" panose="020B0502020104020203" pitchFamily="34" charset="0"/>
                </a:rPr>
                <a:t>Performance</a:t>
              </a:r>
              <a:endParaRPr lang="zh-CN" altLang="en-US" b="1" dirty="0">
                <a:solidFill>
                  <a:srgbClr val="374154"/>
                </a:solidFill>
                <a:latin typeface="Gill Sans MT" panose="020B0502020104020203" pitchFamily="34" charset="0"/>
              </a:endParaRPr>
            </a:p>
          </p:txBody>
        </p:sp>
        <p:sp>
          <p:nvSpPr>
            <p:cNvPr id="20" name="矩形 19">
              <a:extLst>
                <a:ext uri="{FF2B5EF4-FFF2-40B4-BE49-F238E27FC236}">
                  <a16:creationId xmlns:a16="http://schemas.microsoft.com/office/drawing/2014/main" id="{3BAB803D-C43E-6B4D-A6EF-3A2B59E1DAAE}"/>
                </a:ext>
              </a:extLst>
            </p:cNvPr>
            <p:cNvSpPr/>
            <p:nvPr/>
          </p:nvSpPr>
          <p:spPr>
            <a:xfrm>
              <a:off x="6814836" y="2668849"/>
              <a:ext cx="2858083" cy="774600"/>
            </a:xfrm>
            <a:prstGeom prst="rect">
              <a:avLst/>
            </a:prstGeom>
          </p:spPr>
          <p:txBody>
            <a:bodyPr wrap="none">
              <a:spAutoFit/>
            </a:bodyPr>
            <a:lstStyle/>
            <a:p>
              <a:pPr algn="ctr"/>
              <a:r>
                <a:rPr lang="en-US" altLang="zh-CN" sz="2000" dirty="0">
                  <a:solidFill>
                    <a:srgbClr val="374154"/>
                  </a:solidFill>
                  <a:latin typeface="Gill Sans MT" panose="020B0502020104020203" pitchFamily="34" charset="0"/>
                  <a:ea typeface="Microsoft YaHei" panose="020B0503020204020204" pitchFamily="34" charset="-122"/>
                </a:rPr>
                <a:t>Number</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of</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Pes</a:t>
              </a:r>
            </a:p>
            <a:p>
              <a:pPr algn="ctr"/>
              <a:r>
                <a:rPr lang="en-US" altLang="zh-CN" sz="2000" dirty="0">
                  <a:solidFill>
                    <a:srgbClr val="C00000"/>
                  </a:solidFill>
                  <a:latin typeface="Gill Sans MT" panose="020B0502020104020203" pitchFamily="34" charset="0"/>
                  <a:ea typeface="Microsoft YaHei" panose="020B0503020204020204" pitchFamily="34" charset="-122"/>
                </a:rPr>
                <a:t>Theoretical</a:t>
              </a:r>
              <a:r>
                <a:rPr lang="zh-CN" altLang="en-US" sz="2000" dirty="0">
                  <a:solidFill>
                    <a:srgbClr val="C00000"/>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Peak</a:t>
              </a:r>
              <a:r>
                <a:rPr lang="zh-CN" altLang="en-US" sz="2000" dirty="0">
                  <a:solidFill>
                    <a:srgbClr val="C00000"/>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Performance</a:t>
              </a:r>
            </a:p>
          </p:txBody>
        </p:sp>
        <p:cxnSp>
          <p:nvCxnSpPr>
            <p:cNvPr id="21" name="直线箭头连接符 20">
              <a:extLst>
                <a:ext uri="{FF2B5EF4-FFF2-40B4-BE49-F238E27FC236}">
                  <a16:creationId xmlns:a16="http://schemas.microsoft.com/office/drawing/2014/main" id="{D34FB55A-33DD-4E4C-BD49-73D9882F73D4}"/>
                </a:ext>
              </a:extLst>
            </p:cNvPr>
            <p:cNvCxnSpPr>
              <a:cxnSpLocks/>
            </p:cNvCxnSpPr>
            <p:nvPr/>
          </p:nvCxnSpPr>
          <p:spPr bwMode="auto">
            <a:xfrm flipV="1">
              <a:off x="2956725" y="2348880"/>
              <a:ext cx="0" cy="1008112"/>
            </a:xfrm>
            <a:prstGeom prst="straightConnector1">
              <a:avLst/>
            </a:prstGeom>
            <a:noFill/>
            <a:ln w="57150" cap="flat" cmpd="sng" algn="ctr">
              <a:solidFill>
                <a:srgbClr val="C00000"/>
              </a:solidFill>
              <a:prstDash val="solid"/>
              <a:round/>
              <a:headEnd type="none" w="med" len="med"/>
              <a:tailEnd type="triangle"/>
            </a:ln>
            <a:effectLst/>
          </p:spPr>
        </p:cxnSp>
        <p:cxnSp>
          <p:nvCxnSpPr>
            <p:cNvPr id="22" name="直线箭头连接符 21">
              <a:extLst>
                <a:ext uri="{FF2B5EF4-FFF2-40B4-BE49-F238E27FC236}">
                  <a16:creationId xmlns:a16="http://schemas.microsoft.com/office/drawing/2014/main" id="{5BA7C38F-EEC5-854E-B145-D2EB565C656F}"/>
                </a:ext>
              </a:extLst>
            </p:cNvPr>
            <p:cNvCxnSpPr>
              <a:cxnSpLocks/>
            </p:cNvCxnSpPr>
            <p:nvPr/>
          </p:nvCxnSpPr>
          <p:spPr bwMode="auto">
            <a:xfrm flipV="1">
              <a:off x="5210153" y="2348880"/>
              <a:ext cx="0" cy="1008112"/>
            </a:xfrm>
            <a:prstGeom prst="straightConnector1">
              <a:avLst/>
            </a:prstGeom>
            <a:noFill/>
            <a:ln w="57150" cap="flat" cmpd="sng" algn="ctr">
              <a:solidFill>
                <a:srgbClr val="00B050"/>
              </a:solidFill>
              <a:prstDash val="solid"/>
              <a:round/>
              <a:headEnd type="none" w="med" len="med"/>
              <a:tailEnd type="triangle"/>
            </a:ln>
            <a:effectLst/>
          </p:spPr>
        </p:cxnSp>
        <p:sp>
          <p:nvSpPr>
            <p:cNvPr id="23" name="矩形 22">
              <a:extLst>
                <a:ext uri="{FF2B5EF4-FFF2-40B4-BE49-F238E27FC236}">
                  <a16:creationId xmlns:a16="http://schemas.microsoft.com/office/drawing/2014/main" id="{95D75290-13B2-5640-AFF4-06A9BF52C6CE}"/>
                </a:ext>
              </a:extLst>
            </p:cNvPr>
            <p:cNvSpPr/>
            <p:nvPr/>
          </p:nvSpPr>
          <p:spPr>
            <a:xfrm>
              <a:off x="2487593" y="1702549"/>
              <a:ext cx="1459413" cy="707244"/>
            </a:xfrm>
            <a:prstGeom prst="rect">
              <a:avLst/>
            </a:prstGeom>
          </p:spPr>
          <p:txBody>
            <a:bodyPr wrap="none">
              <a:spAutoFit/>
            </a:bodyPr>
            <a:lstStyle/>
            <a:p>
              <a:pPr algn="ctr"/>
              <a:r>
                <a:rPr kumimoji="1" lang="en-US" altLang="zh-CN" dirty="0">
                  <a:solidFill>
                    <a:srgbClr val="374154"/>
                  </a:solidFill>
                  <a:latin typeface="Gill Sans MT" panose="020B0502020104020203" pitchFamily="34" charset="0"/>
                </a:rPr>
                <a:t>Bandwidth(BW)</a:t>
              </a:r>
            </a:p>
            <a:p>
              <a:pPr algn="ctr"/>
              <a:r>
                <a:rPr kumimoji="1" lang="en-US" altLang="zh-CN" dirty="0">
                  <a:solidFill>
                    <a:srgbClr val="374154"/>
                  </a:solidFill>
                  <a:latin typeface="Gill Sans MT" panose="020B0502020104020203" pitchFamily="34" charset="0"/>
                </a:rPr>
                <a:t>Bounded</a:t>
              </a:r>
              <a:endParaRPr lang="zh-CN" altLang="en-US" dirty="0">
                <a:solidFill>
                  <a:srgbClr val="374154"/>
                </a:solidFill>
                <a:latin typeface="Gill Sans MT" panose="020B0502020104020203" pitchFamily="34" charset="0"/>
              </a:endParaRPr>
            </a:p>
          </p:txBody>
        </p:sp>
        <p:sp>
          <p:nvSpPr>
            <p:cNvPr id="24" name="矩形 23">
              <a:extLst>
                <a:ext uri="{FF2B5EF4-FFF2-40B4-BE49-F238E27FC236}">
                  <a16:creationId xmlns:a16="http://schemas.microsoft.com/office/drawing/2014/main" id="{F33DC07B-3552-9B42-9027-D1FC94C2CAD6}"/>
                </a:ext>
              </a:extLst>
            </p:cNvPr>
            <p:cNvSpPr/>
            <p:nvPr/>
          </p:nvSpPr>
          <p:spPr>
            <a:xfrm>
              <a:off x="4789009" y="1689162"/>
              <a:ext cx="923291" cy="707244"/>
            </a:xfrm>
            <a:prstGeom prst="rect">
              <a:avLst/>
            </a:prstGeom>
          </p:spPr>
          <p:txBody>
            <a:bodyPr wrap="none">
              <a:spAutoFit/>
            </a:bodyPr>
            <a:lstStyle/>
            <a:p>
              <a:pPr algn="ctr"/>
              <a:r>
                <a:rPr kumimoji="1" lang="en-US" altLang="zh-CN" dirty="0">
                  <a:solidFill>
                    <a:srgbClr val="374154"/>
                  </a:solidFill>
                  <a:latin typeface="Gill Sans MT" panose="020B0502020104020203" pitchFamily="34" charset="0"/>
                </a:rPr>
                <a:t>Compute</a:t>
              </a:r>
            </a:p>
            <a:p>
              <a:pPr algn="ctr"/>
              <a:r>
                <a:rPr kumimoji="1" lang="en-US" altLang="zh-CN" dirty="0">
                  <a:solidFill>
                    <a:srgbClr val="374154"/>
                  </a:solidFill>
                  <a:latin typeface="Gill Sans MT" panose="020B0502020104020203" pitchFamily="34" charset="0"/>
                </a:rPr>
                <a:t>Bounded</a:t>
              </a:r>
              <a:endParaRPr lang="zh-CN" altLang="en-US" dirty="0">
                <a:solidFill>
                  <a:srgbClr val="374154"/>
                </a:solidFill>
                <a:latin typeface="Gill Sans MT" panose="020B0502020104020203" pitchFamily="34" charset="0"/>
              </a:endParaRPr>
            </a:p>
          </p:txBody>
        </p:sp>
        <p:sp>
          <p:nvSpPr>
            <p:cNvPr id="25" name="矩形 24">
              <a:extLst>
                <a:ext uri="{FF2B5EF4-FFF2-40B4-BE49-F238E27FC236}">
                  <a16:creationId xmlns:a16="http://schemas.microsoft.com/office/drawing/2014/main" id="{62C89395-E4B2-9140-90CE-AA62A36B82B2}"/>
                </a:ext>
              </a:extLst>
            </p:cNvPr>
            <p:cNvSpPr/>
            <p:nvPr/>
          </p:nvSpPr>
          <p:spPr>
            <a:xfrm>
              <a:off x="3045223" y="3896287"/>
              <a:ext cx="1040741" cy="404139"/>
            </a:xfrm>
            <a:prstGeom prst="rect">
              <a:avLst/>
            </a:prstGeom>
          </p:spPr>
          <p:txBody>
            <a:bodyPr wrap="none">
              <a:spAutoFit/>
            </a:bodyPr>
            <a:lstStyle/>
            <a:p>
              <a:pPr algn="ctr"/>
              <a:r>
                <a:rPr kumimoji="1" lang="en-US" altLang="zh-CN" dirty="0">
                  <a:solidFill>
                    <a:srgbClr val="374154"/>
                  </a:solidFill>
                  <a:latin typeface="Gill Sans MT" panose="020B0502020104020203" pitchFamily="34" charset="0"/>
                </a:rPr>
                <a:t>BW</a:t>
              </a:r>
              <a:r>
                <a:rPr kumimoji="1" lang="zh-CN" altLang="en-US" dirty="0">
                  <a:solidFill>
                    <a:srgbClr val="374154"/>
                  </a:solidFill>
                  <a:latin typeface="Gill Sans MT" panose="020B0502020104020203" pitchFamily="34" charset="0"/>
                </a:rPr>
                <a:t> </a:t>
              </a:r>
              <a:r>
                <a:rPr kumimoji="1" lang="en-US" altLang="zh-CN" dirty="0">
                  <a:solidFill>
                    <a:srgbClr val="374154"/>
                  </a:solidFill>
                  <a:latin typeface="Gill Sans MT" panose="020B0502020104020203" pitchFamily="34" charset="0"/>
                </a:rPr>
                <a:t>to</a:t>
              </a:r>
              <a:r>
                <a:rPr kumimoji="1" lang="zh-CN" altLang="en-US" dirty="0">
                  <a:solidFill>
                    <a:srgbClr val="374154"/>
                  </a:solidFill>
                  <a:latin typeface="Gill Sans MT" panose="020B0502020104020203" pitchFamily="34" charset="0"/>
                </a:rPr>
                <a:t> </a:t>
              </a:r>
              <a:r>
                <a:rPr kumimoji="1" lang="en-US" altLang="zh-CN" dirty="0">
                  <a:solidFill>
                    <a:srgbClr val="374154"/>
                  </a:solidFill>
                  <a:latin typeface="Gill Sans MT" panose="020B0502020104020203" pitchFamily="34" charset="0"/>
                </a:rPr>
                <a:t>PEs</a:t>
              </a:r>
              <a:endParaRPr lang="zh-CN" altLang="en-US" dirty="0">
                <a:solidFill>
                  <a:srgbClr val="374154"/>
                </a:solidFill>
                <a:latin typeface="Gill Sans MT" panose="020B0502020104020203" pitchFamily="34" charset="0"/>
              </a:endParaRPr>
            </a:p>
          </p:txBody>
        </p:sp>
        <p:sp>
          <p:nvSpPr>
            <p:cNvPr id="26" name="矩形 25">
              <a:extLst>
                <a:ext uri="{FF2B5EF4-FFF2-40B4-BE49-F238E27FC236}">
                  <a16:creationId xmlns:a16="http://schemas.microsoft.com/office/drawing/2014/main" id="{E1650139-20F0-3044-8442-1C070CE83FA9}"/>
                </a:ext>
              </a:extLst>
            </p:cNvPr>
            <p:cNvSpPr/>
            <p:nvPr/>
          </p:nvSpPr>
          <p:spPr>
            <a:xfrm>
              <a:off x="7299114" y="5345266"/>
              <a:ext cx="1204616" cy="437818"/>
            </a:xfrm>
            <a:prstGeom prst="rect">
              <a:avLst/>
            </a:prstGeom>
          </p:spPr>
          <p:txBody>
            <a:bodyPr wrap="none">
              <a:spAutoFit/>
            </a:bodyPr>
            <a:lstStyle/>
            <a:p>
              <a:r>
                <a:rPr kumimoji="1" lang="en-US" altLang="zh-CN" sz="2000" b="1" dirty="0">
                  <a:solidFill>
                    <a:srgbClr val="374154"/>
                  </a:solidFill>
                  <a:latin typeface="Gill Sans MT" panose="020B0502020104020203" pitchFamily="34" charset="0"/>
                </a:rPr>
                <a:t>MAC/data</a:t>
              </a:r>
              <a:endParaRPr lang="zh-CN" altLang="en-US" sz="2000" b="1" dirty="0">
                <a:solidFill>
                  <a:srgbClr val="374154"/>
                </a:solidFill>
                <a:latin typeface="Gill Sans MT" panose="020B0502020104020203" pitchFamily="34" charset="0"/>
              </a:endParaRPr>
            </a:p>
          </p:txBody>
        </p:sp>
        <p:sp>
          <p:nvSpPr>
            <p:cNvPr id="27" name="矩形 26">
              <a:extLst>
                <a:ext uri="{FF2B5EF4-FFF2-40B4-BE49-F238E27FC236}">
                  <a16:creationId xmlns:a16="http://schemas.microsoft.com/office/drawing/2014/main" id="{9C269397-17E0-3645-8A8F-BD3F2866DA49}"/>
                </a:ext>
              </a:extLst>
            </p:cNvPr>
            <p:cNvSpPr/>
            <p:nvPr/>
          </p:nvSpPr>
          <p:spPr>
            <a:xfrm>
              <a:off x="1145545" y="471282"/>
              <a:ext cx="2112209" cy="437818"/>
            </a:xfrm>
            <a:prstGeom prst="rect">
              <a:avLst/>
            </a:prstGeom>
          </p:spPr>
          <p:txBody>
            <a:bodyPr wrap="none">
              <a:spAutoFit/>
            </a:bodyPr>
            <a:lstStyle/>
            <a:p>
              <a:r>
                <a:rPr kumimoji="1" lang="en-US" altLang="zh-CN" sz="2000" dirty="0">
                  <a:solidFill>
                    <a:srgbClr val="374154"/>
                  </a:solidFill>
                  <a:latin typeface="Gill Sans MT" panose="020B0502020104020203" pitchFamily="34" charset="0"/>
                </a:rPr>
                <a:t>Performance(ops/sec)</a:t>
              </a:r>
              <a:endParaRPr lang="zh-CN" altLang="en-US" sz="2000" dirty="0">
                <a:solidFill>
                  <a:srgbClr val="374154"/>
                </a:solidFill>
                <a:latin typeface="Gill Sans MT" panose="020B0502020104020203" pitchFamily="34" charset="0"/>
              </a:endParaRPr>
            </a:p>
          </p:txBody>
        </p:sp>
        <p:sp>
          <p:nvSpPr>
            <p:cNvPr id="28" name="矩形 27">
              <a:extLst>
                <a:ext uri="{FF2B5EF4-FFF2-40B4-BE49-F238E27FC236}">
                  <a16:creationId xmlns:a16="http://schemas.microsoft.com/office/drawing/2014/main" id="{A6E1BFFD-513D-7545-8F42-767648561D33}"/>
                </a:ext>
              </a:extLst>
            </p:cNvPr>
            <p:cNvSpPr/>
            <p:nvPr/>
          </p:nvSpPr>
          <p:spPr>
            <a:xfrm>
              <a:off x="2846292" y="5746803"/>
              <a:ext cx="877693" cy="404139"/>
            </a:xfrm>
            <a:prstGeom prst="rect">
              <a:avLst/>
            </a:prstGeom>
          </p:spPr>
          <p:txBody>
            <a:bodyPr wrap="none">
              <a:spAutoFit/>
            </a:bodyPr>
            <a:lstStyle/>
            <a:p>
              <a:pPr algn="ctr"/>
              <a:r>
                <a:rPr kumimoji="1" lang="en-US" altLang="zh-CN" b="1" dirty="0">
                  <a:solidFill>
                    <a:srgbClr val="C00000"/>
                  </a:solidFill>
                  <a:latin typeface="Gill Sans MT" panose="020B0502020104020203" pitchFamily="34" charset="0"/>
                </a:rPr>
                <a:t>optimal</a:t>
              </a:r>
              <a:endParaRPr lang="zh-CN" altLang="en-US" b="1" dirty="0">
                <a:solidFill>
                  <a:srgbClr val="C00000"/>
                </a:solidFill>
                <a:latin typeface="Gill Sans MT" panose="020B0502020104020203" pitchFamily="34" charset="0"/>
              </a:endParaRPr>
            </a:p>
          </p:txBody>
        </p:sp>
        <p:cxnSp>
          <p:nvCxnSpPr>
            <p:cNvPr id="29" name="直线连接符 28">
              <a:extLst>
                <a:ext uri="{FF2B5EF4-FFF2-40B4-BE49-F238E27FC236}">
                  <a16:creationId xmlns:a16="http://schemas.microsoft.com/office/drawing/2014/main" id="{C8C44FBE-5AB6-D54F-AE85-4381C569336B}"/>
                </a:ext>
              </a:extLst>
            </p:cNvPr>
            <p:cNvCxnSpPr>
              <a:cxnSpLocks/>
              <a:stCxn id="11" idx="3"/>
              <a:endCxn id="11" idx="0"/>
            </p:cNvCxnSpPr>
            <p:nvPr/>
          </p:nvCxnSpPr>
          <p:spPr bwMode="auto">
            <a:xfrm flipV="1">
              <a:off x="3291190" y="2856899"/>
              <a:ext cx="0" cy="2732341"/>
            </a:xfrm>
            <a:prstGeom prst="line">
              <a:avLst/>
            </a:prstGeom>
            <a:noFill/>
            <a:ln w="38100" cap="flat" cmpd="sng" algn="ctr">
              <a:solidFill>
                <a:schemeClr val="tx2">
                  <a:lumMod val="40000"/>
                  <a:lumOff val="60000"/>
                </a:schemeClr>
              </a:solidFill>
              <a:prstDash val="sysDot"/>
              <a:round/>
              <a:headEnd type="none" w="med" len="med"/>
              <a:tailEnd type="none" w="med" len="med"/>
            </a:ln>
            <a:effectLst/>
          </p:spPr>
        </p:cxnSp>
      </p:grpSp>
    </p:spTree>
    <p:extLst>
      <p:ext uri="{BB962C8B-B14F-4D97-AF65-F5344CB8AC3E}">
        <p14:creationId xmlns:p14="http://schemas.microsoft.com/office/powerpoint/2010/main" val="142021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5DAE269-8B19-C143-BE9E-FEF3F0EE81D3}"/>
              </a:ext>
            </a:extLst>
          </p:cNvPr>
          <p:cNvSpPr>
            <a:spLocks noGrp="1"/>
          </p:cNvSpPr>
          <p:nvPr>
            <p:ph type="title"/>
          </p:nvPr>
        </p:nvSpPr>
        <p:spPr/>
        <p:txBody>
          <a:bodyPr/>
          <a:lstStyle/>
          <a:p>
            <a:r>
              <a:rPr lang="zh-CN" altLang="en-US" dirty="0"/>
              <a:t>对利用率的思考</a:t>
            </a:r>
          </a:p>
        </p:txBody>
      </p:sp>
      <p:sp>
        <p:nvSpPr>
          <p:cNvPr id="4" name="内容占位符 3">
            <a:extLst>
              <a:ext uri="{FF2B5EF4-FFF2-40B4-BE49-F238E27FC236}">
                <a16:creationId xmlns:a16="http://schemas.microsoft.com/office/drawing/2014/main" id="{2655182B-CA72-0C45-A50B-100B6B067043}"/>
              </a:ext>
            </a:extLst>
          </p:cNvPr>
          <p:cNvSpPr>
            <a:spLocks noGrp="1"/>
          </p:cNvSpPr>
          <p:nvPr>
            <p:ph sz="half" idx="1"/>
          </p:nvPr>
        </p:nvSpPr>
        <p:spPr/>
        <p:txBody>
          <a:bodyPr/>
          <a:lstStyle/>
          <a:p>
            <a:r>
              <a:rPr lang="en-US" altLang="zh-CN" sz="1800" b="1" dirty="0"/>
              <a:t>Give</a:t>
            </a:r>
            <a:r>
              <a:rPr lang="zh-CN" altLang="en-US" sz="1800" b="1" dirty="0"/>
              <a:t> </a:t>
            </a:r>
            <a:r>
              <a:rPr lang="en-US" altLang="zh-CN" sz="1800" b="1" dirty="0"/>
              <a:t>more</a:t>
            </a:r>
            <a:r>
              <a:rPr lang="zh-CN" altLang="en-US" sz="1800" b="1" dirty="0"/>
              <a:t> </a:t>
            </a:r>
            <a:r>
              <a:rPr lang="en-US" altLang="zh-CN" sz="1800" b="1" dirty="0"/>
              <a:t>than</a:t>
            </a:r>
            <a:r>
              <a:rPr lang="zh-CN" altLang="en-US" sz="1800" b="1" dirty="0"/>
              <a:t> </a:t>
            </a:r>
            <a:r>
              <a:rPr lang="en-US" altLang="zh-CN" sz="1800" b="1" dirty="0"/>
              <a:t>need</a:t>
            </a:r>
            <a:r>
              <a:rPr lang="zh-CN" altLang="en-US" sz="1800" b="1" dirty="0"/>
              <a:t>：</a:t>
            </a:r>
            <a:r>
              <a:rPr lang="zh-CN" altLang="en-US" sz="1800" dirty="0"/>
              <a:t>内部算力带宽超过外部数据带宽，作为重数据的</a:t>
            </a:r>
            <a:r>
              <a:rPr lang="en-US" altLang="zh-CN" sz="1800" dirty="0"/>
              <a:t>AI</a:t>
            </a:r>
            <a:r>
              <a:rPr lang="zh-CN" altLang="en-US" sz="1800" dirty="0"/>
              <a:t>应用利率猜测会维持一个较高水平，但是对于通用计算场景会不会导致有效算力的利用率急剧下降？</a:t>
            </a:r>
            <a:endParaRPr lang="en-US" altLang="zh-CN" sz="1800" dirty="0"/>
          </a:p>
          <a:p>
            <a:r>
              <a:rPr lang="zh-CN" altLang="en-US" sz="1800" b="1" dirty="0"/>
              <a:t>数据流近存计算：</a:t>
            </a:r>
            <a:r>
              <a:rPr lang="zh-CN" altLang="en-US" sz="1800" dirty="0"/>
              <a:t>高速的片内带宽、较大的 </a:t>
            </a:r>
            <a:r>
              <a:rPr lang="en-US" altLang="zh-CN" sz="1800" dirty="0"/>
              <a:t>SRAM</a:t>
            </a:r>
            <a:r>
              <a:rPr lang="zh-CN" altLang="en-US" sz="1800" dirty="0"/>
              <a:t> 决定</a:t>
            </a:r>
            <a:r>
              <a:rPr lang="zh-CN" altLang="en-US" sz="1800" dirty="0">
                <a:ea typeface="Microsoft YaHei" panose="020B0503020204020204" pitchFamily="34" charset="-122"/>
              </a:rPr>
              <a:t>壁仞的</a:t>
            </a:r>
            <a:r>
              <a:rPr lang="zh-CN" altLang="en-US" sz="1800" dirty="0"/>
              <a:t>芯片架构类似于数据流近存架构，主要面向类 </a:t>
            </a:r>
            <a:r>
              <a:rPr lang="en-US" altLang="zh-CN" sz="1800" dirty="0"/>
              <a:t>GPU</a:t>
            </a:r>
            <a:r>
              <a:rPr lang="zh-CN" altLang="en-US" sz="1800" dirty="0"/>
              <a:t> 计算模式的 </a:t>
            </a:r>
            <a:r>
              <a:rPr lang="en-US" altLang="zh-CN" sz="1800" dirty="0"/>
              <a:t>AI</a:t>
            </a:r>
            <a:r>
              <a:rPr lang="zh-CN" altLang="en-US" sz="1800" dirty="0"/>
              <a:t> 计算应用，软件栈相对于 </a:t>
            </a:r>
            <a:r>
              <a:rPr lang="en-US" altLang="zh-CN" sz="1800" dirty="0"/>
              <a:t>CUDA</a:t>
            </a:r>
            <a:r>
              <a:rPr lang="zh-CN" altLang="en-US" sz="1800" dirty="0"/>
              <a:t> 类似。带宽和计算平衡点在哪里？</a:t>
            </a:r>
            <a:endParaRPr lang="en-US" altLang="zh-CN" sz="1800" dirty="0"/>
          </a:p>
        </p:txBody>
      </p:sp>
      <p:pic>
        <p:nvPicPr>
          <p:cNvPr id="31" name="图片 30">
            <a:extLst>
              <a:ext uri="{FF2B5EF4-FFF2-40B4-BE49-F238E27FC236}">
                <a16:creationId xmlns:a16="http://schemas.microsoft.com/office/drawing/2014/main" id="{6376735C-14CB-7148-ADB9-BC06E323BEA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75909" y="3573016"/>
            <a:ext cx="3439096" cy="2732657"/>
          </a:xfrm>
          <a:prstGeom prst="rect">
            <a:avLst/>
          </a:prstGeom>
        </p:spPr>
      </p:pic>
      <p:grpSp>
        <p:nvGrpSpPr>
          <p:cNvPr id="32" name="组合 31">
            <a:extLst>
              <a:ext uri="{FF2B5EF4-FFF2-40B4-BE49-F238E27FC236}">
                <a16:creationId xmlns:a16="http://schemas.microsoft.com/office/drawing/2014/main" id="{C22827CF-FC80-D04F-A9D1-1786898639F2}"/>
              </a:ext>
            </a:extLst>
          </p:cNvPr>
          <p:cNvGrpSpPr/>
          <p:nvPr/>
        </p:nvGrpSpPr>
        <p:grpSpPr>
          <a:xfrm>
            <a:off x="985813" y="3462543"/>
            <a:ext cx="6409624" cy="2990793"/>
            <a:chOff x="730205" y="742626"/>
            <a:chExt cx="9109429" cy="5231354"/>
          </a:xfrm>
        </p:grpSpPr>
        <p:grpSp>
          <p:nvGrpSpPr>
            <p:cNvPr id="33" name="组合 32">
              <a:extLst>
                <a:ext uri="{FF2B5EF4-FFF2-40B4-BE49-F238E27FC236}">
                  <a16:creationId xmlns:a16="http://schemas.microsoft.com/office/drawing/2014/main" id="{B3AD4CA1-972B-0C45-97B7-9E3C3B2EFC6B}"/>
                </a:ext>
              </a:extLst>
            </p:cNvPr>
            <p:cNvGrpSpPr/>
            <p:nvPr/>
          </p:nvGrpSpPr>
          <p:grpSpPr>
            <a:xfrm>
              <a:off x="2286112" y="2830121"/>
              <a:ext cx="4166943" cy="2759119"/>
              <a:chOff x="1878196" y="3118153"/>
              <a:chExt cx="4166943" cy="2759119"/>
            </a:xfrm>
          </p:grpSpPr>
          <p:sp>
            <p:nvSpPr>
              <p:cNvPr id="50" name="矩形 49">
                <a:extLst>
                  <a:ext uri="{FF2B5EF4-FFF2-40B4-BE49-F238E27FC236}">
                    <a16:creationId xmlns:a16="http://schemas.microsoft.com/office/drawing/2014/main" id="{D5E2C3AC-490A-464F-88E4-7DE00A6846EB}"/>
                  </a:ext>
                </a:extLst>
              </p:cNvPr>
              <p:cNvSpPr/>
              <p:nvPr/>
            </p:nvSpPr>
            <p:spPr bwMode="auto">
              <a:xfrm>
                <a:off x="2883274" y="3144930"/>
                <a:ext cx="3161865" cy="2705603"/>
              </a:xfrm>
              <a:prstGeom prst="rect">
                <a:avLst/>
              </a:prstGeom>
              <a:solidFill>
                <a:srgbClr val="91D150">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100" b="1" i="0" u="none" strike="noStrike" cap="none" normalizeH="0" baseline="0">
                  <a:ln>
                    <a:noFill/>
                  </a:ln>
                  <a:solidFill>
                    <a:schemeClr val="tx1"/>
                  </a:solidFill>
                  <a:effectLst/>
                  <a:latin typeface="Arial" charset="0"/>
                  <a:ea typeface="SimSun" pitchFamily="2" charset="-122"/>
                </a:endParaRPr>
              </a:p>
            </p:txBody>
          </p:sp>
          <p:sp>
            <p:nvSpPr>
              <p:cNvPr id="51" name="三角形 50">
                <a:extLst>
                  <a:ext uri="{FF2B5EF4-FFF2-40B4-BE49-F238E27FC236}">
                    <a16:creationId xmlns:a16="http://schemas.microsoft.com/office/drawing/2014/main" id="{854707CD-638A-1942-B80C-B1FC0AEFD46E}"/>
                  </a:ext>
                </a:extLst>
              </p:cNvPr>
              <p:cNvSpPr/>
              <p:nvPr/>
            </p:nvSpPr>
            <p:spPr bwMode="auto">
              <a:xfrm>
                <a:off x="1903450" y="3144931"/>
                <a:ext cx="979824" cy="2732341"/>
              </a:xfrm>
              <a:prstGeom prst="triangle">
                <a:avLst>
                  <a:gd name="adj" fmla="val 100000"/>
                </a:avLst>
              </a:prstGeom>
              <a:solidFill>
                <a:schemeClr val="tx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100" b="1" i="0" u="none" strike="noStrike" cap="none" normalizeH="0" baseline="0">
                  <a:ln>
                    <a:noFill/>
                  </a:ln>
                  <a:solidFill>
                    <a:schemeClr val="tx1"/>
                  </a:solidFill>
                  <a:effectLst/>
                  <a:latin typeface="Arial" charset="0"/>
                  <a:ea typeface="SimSun" pitchFamily="2" charset="-122"/>
                </a:endParaRPr>
              </a:p>
            </p:txBody>
          </p:sp>
          <p:cxnSp>
            <p:nvCxnSpPr>
              <p:cNvPr id="52" name="直线连接符 51">
                <a:extLst>
                  <a:ext uri="{FF2B5EF4-FFF2-40B4-BE49-F238E27FC236}">
                    <a16:creationId xmlns:a16="http://schemas.microsoft.com/office/drawing/2014/main" id="{D35F30D6-E807-7540-A675-BF0768255C83}"/>
                  </a:ext>
                </a:extLst>
              </p:cNvPr>
              <p:cNvCxnSpPr>
                <a:cxnSpLocks/>
              </p:cNvCxnSpPr>
              <p:nvPr/>
            </p:nvCxnSpPr>
            <p:spPr bwMode="auto">
              <a:xfrm flipV="1">
                <a:off x="1878196" y="3118153"/>
                <a:ext cx="979825" cy="2732383"/>
              </a:xfrm>
              <a:prstGeom prst="line">
                <a:avLst/>
              </a:prstGeom>
              <a:noFill/>
              <a:ln w="57150" cap="flat" cmpd="sng" algn="ctr">
                <a:solidFill>
                  <a:srgbClr val="34393C"/>
                </a:solidFill>
                <a:prstDash val="solid"/>
                <a:round/>
                <a:headEnd type="none" w="med" len="med"/>
                <a:tailEnd type="none" w="med" len="med"/>
              </a:ln>
              <a:effectLst/>
            </p:spPr>
          </p:cxnSp>
          <p:cxnSp>
            <p:nvCxnSpPr>
              <p:cNvPr id="53" name="直线连接符 52">
                <a:extLst>
                  <a:ext uri="{FF2B5EF4-FFF2-40B4-BE49-F238E27FC236}">
                    <a16:creationId xmlns:a16="http://schemas.microsoft.com/office/drawing/2014/main" id="{8F682E3A-398C-EB46-9C76-637F21EDEC4E}"/>
                  </a:ext>
                </a:extLst>
              </p:cNvPr>
              <p:cNvCxnSpPr>
                <a:cxnSpLocks/>
              </p:cNvCxnSpPr>
              <p:nvPr/>
            </p:nvCxnSpPr>
            <p:spPr bwMode="auto">
              <a:xfrm>
                <a:off x="2858021" y="3118153"/>
                <a:ext cx="3180253" cy="0"/>
              </a:xfrm>
              <a:prstGeom prst="line">
                <a:avLst/>
              </a:prstGeom>
              <a:noFill/>
              <a:ln w="57150" cap="flat" cmpd="sng" algn="ctr">
                <a:solidFill>
                  <a:srgbClr val="34393C"/>
                </a:solidFill>
                <a:prstDash val="solid"/>
                <a:round/>
                <a:headEnd type="none" w="med" len="med"/>
                <a:tailEnd type="none" w="med" len="med"/>
              </a:ln>
              <a:effectLst/>
            </p:spPr>
          </p:cxnSp>
        </p:grpSp>
        <p:sp>
          <p:nvSpPr>
            <p:cNvPr id="34" name="矩形 33">
              <a:extLst>
                <a:ext uri="{FF2B5EF4-FFF2-40B4-BE49-F238E27FC236}">
                  <a16:creationId xmlns:a16="http://schemas.microsoft.com/office/drawing/2014/main" id="{C2420978-0026-AD47-922C-8064EBE7A124}"/>
                </a:ext>
              </a:extLst>
            </p:cNvPr>
            <p:cNvSpPr/>
            <p:nvPr/>
          </p:nvSpPr>
          <p:spPr>
            <a:xfrm>
              <a:off x="6777143" y="4883765"/>
              <a:ext cx="3062491" cy="445140"/>
            </a:xfrm>
            <a:prstGeom prst="rect">
              <a:avLst/>
            </a:prstGeom>
          </p:spPr>
          <p:txBody>
            <a:bodyPr wrap="none">
              <a:spAutoFit/>
            </a:bodyPr>
            <a:lstStyle/>
            <a:p>
              <a:r>
                <a:rPr kumimoji="1" lang="en-US" altLang="zh-CN" sz="1200" dirty="0">
                  <a:solidFill>
                    <a:srgbClr val="374154"/>
                  </a:solidFill>
                  <a:latin typeface="Gill Sans MT" panose="020B0502020104020203" pitchFamily="34" charset="0"/>
                </a:rPr>
                <a:t>Operational</a:t>
              </a:r>
              <a:r>
                <a:rPr kumimoji="1" lang="zh-CN" altLang="en-US" sz="1200" dirty="0">
                  <a:solidFill>
                    <a:srgbClr val="374154"/>
                  </a:solidFill>
                  <a:latin typeface="Gill Sans MT" panose="020B0502020104020203" pitchFamily="34" charset="0"/>
                </a:rPr>
                <a:t> </a:t>
              </a:r>
              <a:r>
                <a:rPr kumimoji="1" lang="en-US" altLang="zh-CN" sz="1200" dirty="0">
                  <a:solidFill>
                    <a:srgbClr val="374154"/>
                  </a:solidFill>
                  <a:latin typeface="Gill Sans MT" panose="020B0502020104020203" pitchFamily="34" charset="0"/>
                </a:rPr>
                <a:t>intensity(ops/byte)</a:t>
              </a:r>
              <a:endParaRPr lang="zh-CN" altLang="en-US" sz="1200" dirty="0">
                <a:solidFill>
                  <a:srgbClr val="374154"/>
                </a:solidFill>
                <a:latin typeface="Gill Sans MT" panose="020B0502020104020203" pitchFamily="34" charset="0"/>
              </a:endParaRPr>
            </a:p>
          </p:txBody>
        </p:sp>
        <p:sp>
          <p:nvSpPr>
            <p:cNvPr id="35" name="矩形 34">
              <a:extLst>
                <a:ext uri="{FF2B5EF4-FFF2-40B4-BE49-F238E27FC236}">
                  <a16:creationId xmlns:a16="http://schemas.microsoft.com/office/drawing/2014/main" id="{1CF3B0BE-A9DB-C640-8AA3-4FD04EC610C9}"/>
                </a:ext>
              </a:extLst>
            </p:cNvPr>
            <p:cNvSpPr/>
            <p:nvPr/>
          </p:nvSpPr>
          <p:spPr>
            <a:xfrm>
              <a:off x="1653604" y="1187766"/>
              <a:ext cx="1431684" cy="445140"/>
            </a:xfrm>
            <a:prstGeom prst="rect">
              <a:avLst/>
            </a:prstGeom>
          </p:spPr>
          <p:txBody>
            <a:bodyPr wrap="none">
              <a:spAutoFit/>
            </a:bodyPr>
            <a:lstStyle/>
            <a:p>
              <a:r>
                <a:rPr kumimoji="1" lang="en-US" altLang="zh-CN" sz="1200" b="1" dirty="0">
                  <a:solidFill>
                    <a:srgbClr val="374154"/>
                  </a:solidFill>
                  <a:latin typeface="Gill Sans MT" panose="020B0502020104020203" pitchFamily="34" charset="0"/>
                </a:rPr>
                <a:t>MAC/Cycle</a:t>
              </a:r>
              <a:endParaRPr lang="zh-CN" altLang="en-US" sz="1200" b="1" dirty="0">
                <a:solidFill>
                  <a:srgbClr val="374154"/>
                </a:solidFill>
                <a:latin typeface="Gill Sans MT" panose="020B0502020104020203" pitchFamily="34" charset="0"/>
              </a:endParaRPr>
            </a:p>
          </p:txBody>
        </p:sp>
        <p:cxnSp>
          <p:nvCxnSpPr>
            <p:cNvPr id="36" name="直线箭头连接符 35">
              <a:extLst>
                <a:ext uri="{FF2B5EF4-FFF2-40B4-BE49-F238E27FC236}">
                  <a16:creationId xmlns:a16="http://schemas.microsoft.com/office/drawing/2014/main" id="{01FF8500-CCD3-EE43-8D13-A362A9A5EC71}"/>
                </a:ext>
              </a:extLst>
            </p:cNvPr>
            <p:cNvCxnSpPr>
              <a:cxnSpLocks/>
            </p:cNvCxnSpPr>
            <p:nvPr/>
          </p:nvCxnSpPr>
          <p:spPr bwMode="auto">
            <a:xfrm>
              <a:off x="2235134" y="5562502"/>
              <a:ext cx="4991243" cy="0"/>
            </a:xfrm>
            <a:prstGeom prst="straightConnector1">
              <a:avLst/>
            </a:prstGeom>
            <a:noFill/>
            <a:ln w="38100" cap="flat" cmpd="sng" algn="ctr">
              <a:solidFill>
                <a:srgbClr val="34393C"/>
              </a:solidFill>
              <a:prstDash val="solid"/>
              <a:round/>
              <a:headEnd type="none" w="med" len="med"/>
              <a:tailEnd type="triangle"/>
            </a:ln>
            <a:effectLst/>
          </p:spPr>
        </p:cxnSp>
        <p:cxnSp>
          <p:nvCxnSpPr>
            <p:cNvPr id="37" name="直线箭头连接符 36">
              <a:extLst>
                <a:ext uri="{FF2B5EF4-FFF2-40B4-BE49-F238E27FC236}">
                  <a16:creationId xmlns:a16="http://schemas.microsoft.com/office/drawing/2014/main" id="{7E4981D6-C621-FC42-BE27-1AE670F0131A}"/>
                </a:ext>
              </a:extLst>
            </p:cNvPr>
            <p:cNvCxnSpPr>
              <a:cxnSpLocks/>
            </p:cNvCxnSpPr>
            <p:nvPr/>
          </p:nvCxnSpPr>
          <p:spPr bwMode="auto">
            <a:xfrm flipV="1">
              <a:off x="2286112" y="1630540"/>
              <a:ext cx="0" cy="4029548"/>
            </a:xfrm>
            <a:prstGeom prst="straightConnector1">
              <a:avLst/>
            </a:prstGeom>
            <a:noFill/>
            <a:ln w="38100" cap="flat" cmpd="sng" algn="ctr">
              <a:solidFill>
                <a:srgbClr val="34393C"/>
              </a:solidFill>
              <a:prstDash val="solid"/>
              <a:round/>
              <a:headEnd type="none" w="med" len="med"/>
              <a:tailEnd type="triangle"/>
            </a:ln>
            <a:effectLst/>
          </p:spPr>
        </p:cxnSp>
        <p:cxnSp>
          <p:nvCxnSpPr>
            <p:cNvPr id="38" name="直线连接符 37">
              <a:extLst>
                <a:ext uri="{FF2B5EF4-FFF2-40B4-BE49-F238E27FC236}">
                  <a16:creationId xmlns:a16="http://schemas.microsoft.com/office/drawing/2014/main" id="{9DA2E54C-E213-6145-8116-DFC1889616AB}"/>
                </a:ext>
              </a:extLst>
            </p:cNvPr>
            <p:cNvCxnSpPr>
              <a:cxnSpLocks/>
            </p:cNvCxnSpPr>
            <p:nvPr/>
          </p:nvCxnSpPr>
          <p:spPr bwMode="auto">
            <a:xfrm>
              <a:off x="2286112" y="2830121"/>
              <a:ext cx="979825" cy="0"/>
            </a:xfrm>
            <a:prstGeom prst="line">
              <a:avLst/>
            </a:prstGeom>
            <a:noFill/>
            <a:ln w="38100" cap="flat" cmpd="sng" algn="ctr">
              <a:solidFill>
                <a:schemeClr val="bg1">
                  <a:lumMod val="50000"/>
                </a:schemeClr>
              </a:solidFill>
              <a:prstDash val="sysDot"/>
              <a:round/>
              <a:headEnd type="none" w="med" len="med"/>
              <a:tailEnd type="none" w="med" len="med"/>
            </a:ln>
            <a:effectLst/>
          </p:spPr>
        </p:cxnSp>
        <p:sp>
          <p:nvSpPr>
            <p:cNvPr id="39" name="矩形 38">
              <a:extLst>
                <a:ext uri="{FF2B5EF4-FFF2-40B4-BE49-F238E27FC236}">
                  <a16:creationId xmlns:a16="http://schemas.microsoft.com/office/drawing/2014/main" id="{F46081FF-3448-034E-9BF7-0EF6EC58D1D7}"/>
                </a:ext>
              </a:extLst>
            </p:cNvPr>
            <p:cNvSpPr/>
            <p:nvPr/>
          </p:nvSpPr>
          <p:spPr>
            <a:xfrm>
              <a:off x="730205" y="2563094"/>
              <a:ext cx="1504928" cy="692440"/>
            </a:xfrm>
            <a:prstGeom prst="rect">
              <a:avLst/>
            </a:prstGeom>
          </p:spPr>
          <p:txBody>
            <a:bodyPr wrap="none">
              <a:spAutoFit/>
            </a:bodyPr>
            <a:lstStyle/>
            <a:p>
              <a:pPr algn="r"/>
              <a:r>
                <a:rPr kumimoji="1" lang="en-US" altLang="zh-CN" sz="1100" b="1" dirty="0">
                  <a:solidFill>
                    <a:srgbClr val="374154"/>
                  </a:solidFill>
                  <a:latin typeface="Gill Sans MT" panose="020B0502020104020203" pitchFamily="34" charset="0"/>
                </a:rPr>
                <a:t>Peak</a:t>
              </a:r>
            </a:p>
            <a:p>
              <a:pPr algn="r"/>
              <a:r>
                <a:rPr kumimoji="1" lang="en-US" altLang="zh-CN" sz="1100" b="1" dirty="0">
                  <a:solidFill>
                    <a:srgbClr val="374154"/>
                  </a:solidFill>
                  <a:latin typeface="Gill Sans MT" panose="020B0502020104020203" pitchFamily="34" charset="0"/>
                </a:rPr>
                <a:t>Performance</a:t>
              </a:r>
              <a:endParaRPr lang="zh-CN" altLang="en-US" sz="1100" b="1" dirty="0">
                <a:solidFill>
                  <a:srgbClr val="374154"/>
                </a:solidFill>
                <a:latin typeface="Gill Sans MT" panose="020B0502020104020203" pitchFamily="34" charset="0"/>
              </a:endParaRPr>
            </a:p>
          </p:txBody>
        </p:sp>
        <p:sp>
          <p:nvSpPr>
            <p:cNvPr id="40" name="矩形 39">
              <a:extLst>
                <a:ext uri="{FF2B5EF4-FFF2-40B4-BE49-F238E27FC236}">
                  <a16:creationId xmlns:a16="http://schemas.microsoft.com/office/drawing/2014/main" id="{6521BC4C-CFC8-E542-A79A-B99DB1EBDAF4}"/>
                </a:ext>
              </a:extLst>
            </p:cNvPr>
            <p:cNvSpPr/>
            <p:nvPr/>
          </p:nvSpPr>
          <p:spPr>
            <a:xfrm>
              <a:off x="6761769" y="2668849"/>
              <a:ext cx="2964217" cy="741900"/>
            </a:xfrm>
            <a:prstGeom prst="rect">
              <a:avLst/>
            </a:prstGeom>
          </p:spPr>
          <p:txBody>
            <a:bodyPr wrap="none">
              <a:spAutoFit/>
            </a:bodyPr>
            <a:lstStyle/>
            <a:p>
              <a:pPr algn="ctr"/>
              <a:r>
                <a:rPr lang="en-US" altLang="zh-CN" sz="1200" dirty="0">
                  <a:solidFill>
                    <a:srgbClr val="374154"/>
                  </a:solidFill>
                  <a:latin typeface="Gill Sans MT" panose="020B0502020104020203" pitchFamily="34" charset="0"/>
                  <a:ea typeface="Microsoft YaHei" panose="020B0503020204020204" pitchFamily="34" charset="-122"/>
                </a:rPr>
                <a:t>Number</a:t>
              </a:r>
              <a:r>
                <a:rPr lang="zh-CN" altLang="en-US" sz="1200" dirty="0">
                  <a:solidFill>
                    <a:srgbClr val="374154"/>
                  </a:solidFill>
                  <a:latin typeface="Gill Sans MT" panose="020B0502020104020203" pitchFamily="34" charset="0"/>
                  <a:ea typeface="Microsoft YaHei" panose="020B0503020204020204" pitchFamily="34" charset="-122"/>
                </a:rPr>
                <a:t> </a:t>
              </a:r>
              <a:r>
                <a:rPr lang="en-US" altLang="zh-CN" sz="1200" dirty="0">
                  <a:solidFill>
                    <a:srgbClr val="374154"/>
                  </a:solidFill>
                  <a:latin typeface="Gill Sans MT" panose="020B0502020104020203" pitchFamily="34" charset="0"/>
                  <a:ea typeface="Microsoft YaHei" panose="020B0503020204020204" pitchFamily="34" charset="-122"/>
                </a:rPr>
                <a:t>of</a:t>
              </a:r>
              <a:r>
                <a:rPr lang="zh-CN" altLang="en-US" sz="1200" dirty="0">
                  <a:solidFill>
                    <a:srgbClr val="374154"/>
                  </a:solidFill>
                  <a:latin typeface="Gill Sans MT" panose="020B0502020104020203" pitchFamily="34" charset="0"/>
                  <a:ea typeface="Microsoft YaHei" panose="020B0503020204020204" pitchFamily="34" charset="-122"/>
                </a:rPr>
                <a:t> </a:t>
              </a:r>
              <a:r>
                <a:rPr lang="en-US" altLang="zh-CN" sz="1200" dirty="0">
                  <a:solidFill>
                    <a:srgbClr val="374154"/>
                  </a:solidFill>
                  <a:latin typeface="Gill Sans MT" panose="020B0502020104020203" pitchFamily="34" charset="0"/>
                  <a:ea typeface="Microsoft YaHei" panose="020B0503020204020204" pitchFamily="34" charset="-122"/>
                </a:rPr>
                <a:t>Pes</a:t>
              </a:r>
            </a:p>
            <a:p>
              <a:pPr algn="ctr"/>
              <a:r>
                <a:rPr lang="en-US" altLang="zh-CN" sz="1200" dirty="0">
                  <a:solidFill>
                    <a:srgbClr val="C00000"/>
                  </a:solidFill>
                  <a:latin typeface="Gill Sans MT" panose="020B0502020104020203" pitchFamily="34" charset="0"/>
                  <a:ea typeface="Microsoft YaHei" panose="020B0503020204020204" pitchFamily="34" charset="-122"/>
                </a:rPr>
                <a:t>Theoretical</a:t>
              </a:r>
              <a:r>
                <a:rPr lang="zh-CN" altLang="en-US" sz="1200" dirty="0">
                  <a:solidFill>
                    <a:srgbClr val="C00000"/>
                  </a:solidFill>
                  <a:latin typeface="Gill Sans MT" panose="020B0502020104020203" pitchFamily="34" charset="0"/>
                  <a:ea typeface="Microsoft YaHei" panose="020B0503020204020204" pitchFamily="34" charset="-122"/>
                </a:rPr>
                <a:t> </a:t>
              </a:r>
              <a:r>
                <a:rPr lang="en-US" altLang="zh-CN" sz="1200" dirty="0">
                  <a:solidFill>
                    <a:srgbClr val="C00000"/>
                  </a:solidFill>
                  <a:latin typeface="Gill Sans MT" panose="020B0502020104020203" pitchFamily="34" charset="0"/>
                  <a:ea typeface="Microsoft YaHei" panose="020B0503020204020204" pitchFamily="34" charset="-122"/>
                </a:rPr>
                <a:t>Peak</a:t>
              </a:r>
              <a:r>
                <a:rPr lang="zh-CN" altLang="en-US" sz="1200" dirty="0">
                  <a:solidFill>
                    <a:srgbClr val="C00000"/>
                  </a:solidFill>
                  <a:latin typeface="Gill Sans MT" panose="020B0502020104020203" pitchFamily="34" charset="0"/>
                  <a:ea typeface="Microsoft YaHei" panose="020B0503020204020204" pitchFamily="34" charset="-122"/>
                </a:rPr>
                <a:t> </a:t>
              </a:r>
              <a:r>
                <a:rPr lang="en-US" altLang="zh-CN" sz="1200" dirty="0">
                  <a:solidFill>
                    <a:srgbClr val="C00000"/>
                  </a:solidFill>
                  <a:latin typeface="Gill Sans MT" panose="020B0502020104020203" pitchFamily="34" charset="0"/>
                  <a:ea typeface="Microsoft YaHei" panose="020B0503020204020204" pitchFamily="34" charset="-122"/>
                </a:rPr>
                <a:t>Performance</a:t>
              </a:r>
            </a:p>
          </p:txBody>
        </p:sp>
        <p:cxnSp>
          <p:nvCxnSpPr>
            <p:cNvPr id="41" name="直线箭头连接符 40">
              <a:extLst>
                <a:ext uri="{FF2B5EF4-FFF2-40B4-BE49-F238E27FC236}">
                  <a16:creationId xmlns:a16="http://schemas.microsoft.com/office/drawing/2014/main" id="{BAB50793-D286-2B4C-A984-A8B23328D7E5}"/>
                </a:ext>
              </a:extLst>
            </p:cNvPr>
            <p:cNvCxnSpPr>
              <a:cxnSpLocks/>
            </p:cNvCxnSpPr>
            <p:nvPr/>
          </p:nvCxnSpPr>
          <p:spPr bwMode="auto">
            <a:xfrm flipV="1">
              <a:off x="2956725" y="2348880"/>
              <a:ext cx="0" cy="1008112"/>
            </a:xfrm>
            <a:prstGeom prst="straightConnector1">
              <a:avLst/>
            </a:prstGeom>
            <a:noFill/>
            <a:ln w="57150" cap="flat" cmpd="sng" algn="ctr">
              <a:solidFill>
                <a:srgbClr val="C00000"/>
              </a:solidFill>
              <a:prstDash val="solid"/>
              <a:round/>
              <a:headEnd type="none" w="med" len="med"/>
              <a:tailEnd type="triangle"/>
            </a:ln>
            <a:effectLst/>
          </p:spPr>
        </p:cxnSp>
        <p:cxnSp>
          <p:nvCxnSpPr>
            <p:cNvPr id="42" name="直线箭头连接符 41">
              <a:extLst>
                <a:ext uri="{FF2B5EF4-FFF2-40B4-BE49-F238E27FC236}">
                  <a16:creationId xmlns:a16="http://schemas.microsoft.com/office/drawing/2014/main" id="{3A833140-09D6-924B-86D3-A09DC68FBE52}"/>
                </a:ext>
              </a:extLst>
            </p:cNvPr>
            <p:cNvCxnSpPr>
              <a:cxnSpLocks/>
            </p:cNvCxnSpPr>
            <p:nvPr/>
          </p:nvCxnSpPr>
          <p:spPr bwMode="auto">
            <a:xfrm flipV="1">
              <a:off x="5210153" y="2348880"/>
              <a:ext cx="0" cy="1008112"/>
            </a:xfrm>
            <a:prstGeom prst="straightConnector1">
              <a:avLst/>
            </a:prstGeom>
            <a:noFill/>
            <a:ln w="57150" cap="flat" cmpd="sng" algn="ctr">
              <a:solidFill>
                <a:srgbClr val="00B050"/>
              </a:solidFill>
              <a:prstDash val="solid"/>
              <a:round/>
              <a:headEnd type="none" w="med" len="med"/>
              <a:tailEnd type="triangle"/>
            </a:ln>
            <a:effectLst/>
          </p:spPr>
        </p:cxnSp>
        <p:sp>
          <p:nvSpPr>
            <p:cNvPr id="43" name="矩形 42">
              <a:extLst>
                <a:ext uri="{FF2B5EF4-FFF2-40B4-BE49-F238E27FC236}">
                  <a16:creationId xmlns:a16="http://schemas.microsoft.com/office/drawing/2014/main" id="{59720488-7985-1545-8456-BC148F6E9833}"/>
                </a:ext>
              </a:extLst>
            </p:cNvPr>
            <p:cNvSpPr/>
            <p:nvPr/>
          </p:nvSpPr>
          <p:spPr>
            <a:xfrm>
              <a:off x="2423428" y="1702549"/>
              <a:ext cx="1587744" cy="692440"/>
            </a:xfrm>
            <a:prstGeom prst="rect">
              <a:avLst/>
            </a:prstGeom>
          </p:spPr>
          <p:txBody>
            <a:bodyPr wrap="none">
              <a:spAutoFit/>
            </a:bodyPr>
            <a:lstStyle/>
            <a:p>
              <a:pPr algn="ctr"/>
              <a:r>
                <a:rPr kumimoji="1" lang="en-US" altLang="zh-CN" sz="1100" dirty="0">
                  <a:solidFill>
                    <a:srgbClr val="374154"/>
                  </a:solidFill>
                  <a:latin typeface="Gill Sans MT" panose="020B0502020104020203" pitchFamily="34" charset="0"/>
                </a:rPr>
                <a:t>Bandwidth(BW)</a:t>
              </a:r>
            </a:p>
            <a:p>
              <a:pPr algn="ctr"/>
              <a:r>
                <a:rPr kumimoji="1" lang="en-US" altLang="zh-CN" sz="1100" dirty="0">
                  <a:solidFill>
                    <a:srgbClr val="374154"/>
                  </a:solidFill>
                  <a:latin typeface="Gill Sans MT" panose="020B0502020104020203" pitchFamily="34" charset="0"/>
                </a:rPr>
                <a:t>Bounded</a:t>
              </a:r>
              <a:endParaRPr lang="zh-CN" altLang="en-US" sz="1100" dirty="0">
                <a:solidFill>
                  <a:srgbClr val="374154"/>
                </a:solidFill>
                <a:latin typeface="Gill Sans MT" panose="020B0502020104020203" pitchFamily="34" charset="0"/>
              </a:endParaRPr>
            </a:p>
          </p:txBody>
        </p:sp>
        <p:sp>
          <p:nvSpPr>
            <p:cNvPr id="44" name="矩形 43">
              <a:extLst>
                <a:ext uri="{FF2B5EF4-FFF2-40B4-BE49-F238E27FC236}">
                  <a16:creationId xmlns:a16="http://schemas.microsoft.com/office/drawing/2014/main" id="{6DC4F9BE-B557-D742-9AB1-8CA11398D27B}"/>
                </a:ext>
              </a:extLst>
            </p:cNvPr>
            <p:cNvSpPr/>
            <p:nvPr/>
          </p:nvSpPr>
          <p:spPr>
            <a:xfrm>
              <a:off x="4729381" y="1689161"/>
              <a:ext cx="1042546" cy="692440"/>
            </a:xfrm>
            <a:prstGeom prst="rect">
              <a:avLst/>
            </a:prstGeom>
          </p:spPr>
          <p:txBody>
            <a:bodyPr wrap="none">
              <a:spAutoFit/>
            </a:bodyPr>
            <a:lstStyle/>
            <a:p>
              <a:pPr algn="ctr"/>
              <a:r>
                <a:rPr kumimoji="1" lang="en-US" altLang="zh-CN" sz="1100" dirty="0">
                  <a:solidFill>
                    <a:srgbClr val="374154"/>
                  </a:solidFill>
                  <a:latin typeface="Gill Sans MT" panose="020B0502020104020203" pitchFamily="34" charset="0"/>
                </a:rPr>
                <a:t>Compute</a:t>
              </a:r>
            </a:p>
            <a:p>
              <a:pPr algn="ctr"/>
              <a:r>
                <a:rPr kumimoji="1" lang="en-US" altLang="zh-CN" sz="1100" dirty="0">
                  <a:solidFill>
                    <a:srgbClr val="374154"/>
                  </a:solidFill>
                  <a:latin typeface="Gill Sans MT" panose="020B0502020104020203" pitchFamily="34" charset="0"/>
                </a:rPr>
                <a:t>Bounded</a:t>
              </a:r>
              <a:endParaRPr lang="zh-CN" altLang="en-US" sz="1100" dirty="0">
                <a:solidFill>
                  <a:srgbClr val="374154"/>
                </a:solidFill>
                <a:latin typeface="Gill Sans MT" panose="020B0502020104020203" pitchFamily="34" charset="0"/>
              </a:endParaRPr>
            </a:p>
          </p:txBody>
        </p:sp>
        <p:sp>
          <p:nvSpPr>
            <p:cNvPr id="45" name="矩形 44">
              <a:extLst>
                <a:ext uri="{FF2B5EF4-FFF2-40B4-BE49-F238E27FC236}">
                  <a16:creationId xmlns:a16="http://schemas.microsoft.com/office/drawing/2014/main" id="{C0DBE115-D3CE-CF43-BF1A-B8FFB74463EF}"/>
                </a:ext>
              </a:extLst>
            </p:cNvPr>
            <p:cNvSpPr/>
            <p:nvPr/>
          </p:nvSpPr>
          <p:spPr>
            <a:xfrm>
              <a:off x="2983358" y="3896287"/>
              <a:ext cx="1164469" cy="420410"/>
            </a:xfrm>
            <a:prstGeom prst="rect">
              <a:avLst/>
            </a:prstGeom>
          </p:spPr>
          <p:txBody>
            <a:bodyPr wrap="none">
              <a:spAutoFit/>
            </a:bodyPr>
            <a:lstStyle/>
            <a:p>
              <a:pPr algn="ctr"/>
              <a:r>
                <a:rPr kumimoji="1" lang="en-US" altLang="zh-CN" sz="1100" dirty="0">
                  <a:solidFill>
                    <a:srgbClr val="374154"/>
                  </a:solidFill>
                  <a:latin typeface="Gill Sans MT" panose="020B0502020104020203" pitchFamily="34" charset="0"/>
                </a:rPr>
                <a:t>BW</a:t>
              </a:r>
              <a:r>
                <a:rPr kumimoji="1" lang="zh-CN" altLang="en-US" sz="1100" dirty="0">
                  <a:solidFill>
                    <a:srgbClr val="374154"/>
                  </a:solidFill>
                  <a:latin typeface="Gill Sans MT" panose="020B0502020104020203" pitchFamily="34" charset="0"/>
                </a:rPr>
                <a:t> </a:t>
              </a:r>
              <a:r>
                <a:rPr kumimoji="1" lang="en-US" altLang="zh-CN" sz="1100" dirty="0">
                  <a:solidFill>
                    <a:srgbClr val="374154"/>
                  </a:solidFill>
                  <a:latin typeface="Gill Sans MT" panose="020B0502020104020203" pitchFamily="34" charset="0"/>
                </a:rPr>
                <a:t>to</a:t>
              </a:r>
              <a:r>
                <a:rPr kumimoji="1" lang="zh-CN" altLang="en-US" sz="1100" dirty="0">
                  <a:solidFill>
                    <a:srgbClr val="374154"/>
                  </a:solidFill>
                  <a:latin typeface="Gill Sans MT" panose="020B0502020104020203" pitchFamily="34" charset="0"/>
                </a:rPr>
                <a:t> </a:t>
              </a:r>
              <a:r>
                <a:rPr kumimoji="1" lang="en-US" altLang="zh-CN" sz="1100" dirty="0">
                  <a:solidFill>
                    <a:srgbClr val="374154"/>
                  </a:solidFill>
                  <a:latin typeface="Gill Sans MT" panose="020B0502020104020203" pitchFamily="34" charset="0"/>
                </a:rPr>
                <a:t>PEs</a:t>
              </a:r>
              <a:endParaRPr lang="zh-CN" altLang="en-US" sz="1100" dirty="0">
                <a:solidFill>
                  <a:srgbClr val="374154"/>
                </a:solidFill>
                <a:latin typeface="Gill Sans MT" panose="020B0502020104020203" pitchFamily="34" charset="0"/>
              </a:endParaRPr>
            </a:p>
          </p:txBody>
        </p:sp>
        <p:sp>
          <p:nvSpPr>
            <p:cNvPr id="46" name="矩形 45">
              <a:extLst>
                <a:ext uri="{FF2B5EF4-FFF2-40B4-BE49-F238E27FC236}">
                  <a16:creationId xmlns:a16="http://schemas.microsoft.com/office/drawing/2014/main" id="{11FE7FE6-B261-7C4A-B966-B67E147D69B9}"/>
                </a:ext>
              </a:extLst>
            </p:cNvPr>
            <p:cNvSpPr/>
            <p:nvPr/>
          </p:nvSpPr>
          <p:spPr>
            <a:xfrm>
              <a:off x="7299115" y="5345266"/>
              <a:ext cx="1309762" cy="445140"/>
            </a:xfrm>
            <a:prstGeom prst="rect">
              <a:avLst/>
            </a:prstGeom>
          </p:spPr>
          <p:txBody>
            <a:bodyPr wrap="none">
              <a:spAutoFit/>
            </a:bodyPr>
            <a:lstStyle/>
            <a:p>
              <a:r>
                <a:rPr kumimoji="1" lang="en-US" altLang="zh-CN" sz="1200" b="1" dirty="0">
                  <a:solidFill>
                    <a:srgbClr val="374154"/>
                  </a:solidFill>
                  <a:latin typeface="Gill Sans MT" panose="020B0502020104020203" pitchFamily="34" charset="0"/>
                </a:rPr>
                <a:t>MAC/data</a:t>
              </a:r>
              <a:endParaRPr lang="zh-CN" altLang="en-US" sz="1200" b="1" dirty="0">
                <a:solidFill>
                  <a:srgbClr val="374154"/>
                </a:solidFill>
                <a:latin typeface="Gill Sans MT" panose="020B0502020104020203" pitchFamily="34" charset="0"/>
              </a:endParaRPr>
            </a:p>
          </p:txBody>
        </p:sp>
        <p:sp>
          <p:nvSpPr>
            <p:cNvPr id="47" name="矩形 46">
              <a:extLst>
                <a:ext uri="{FF2B5EF4-FFF2-40B4-BE49-F238E27FC236}">
                  <a16:creationId xmlns:a16="http://schemas.microsoft.com/office/drawing/2014/main" id="{FCCCFF3A-090B-054B-BAD6-6A8F256A5E3E}"/>
                </a:ext>
              </a:extLst>
            </p:cNvPr>
            <p:cNvSpPr/>
            <p:nvPr/>
          </p:nvSpPr>
          <p:spPr>
            <a:xfrm>
              <a:off x="1279624" y="742626"/>
              <a:ext cx="2215019" cy="445140"/>
            </a:xfrm>
            <a:prstGeom prst="rect">
              <a:avLst/>
            </a:prstGeom>
          </p:spPr>
          <p:txBody>
            <a:bodyPr wrap="none">
              <a:spAutoFit/>
            </a:bodyPr>
            <a:lstStyle/>
            <a:p>
              <a:r>
                <a:rPr kumimoji="1" lang="en-US" altLang="zh-CN" sz="1200" dirty="0">
                  <a:solidFill>
                    <a:srgbClr val="374154"/>
                  </a:solidFill>
                  <a:latin typeface="Gill Sans MT" panose="020B0502020104020203" pitchFamily="34" charset="0"/>
                </a:rPr>
                <a:t>Performance(ops/sec)</a:t>
              </a:r>
              <a:endParaRPr lang="zh-CN" altLang="en-US" sz="1200" dirty="0">
                <a:solidFill>
                  <a:srgbClr val="374154"/>
                </a:solidFill>
                <a:latin typeface="Gill Sans MT" panose="020B0502020104020203" pitchFamily="34" charset="0"/>
              </a:endParaRPr>
            </a:p>
          </p:txBody>
        </p:sp>
        <p:sp>
          <p:nvSpPr>
            <p:cNvPr id="48" name="矩形 47">
              <a:extLst>
                <a:ext uri="{FF2B5EF4-FFF2-40B4-BE49-F238E27FC236}">
                  <a16:creationId xmlns:a16="http://schemas.microsoft.com/office/drawing/2014/main" id="{E7543818-B142-054F-9E6D-3CD6F5F0EF7A}"/>
                </a:ext>
              </a:extLst>
            </p:cNvPr>
            <p:cNvSpPr/>
            <p:nvPr/>
          </p:nvSpPr>
          <p:spPr>
            <a:xfrm>
              <a:off x="2786869" y="5553569"/>
              <a:ext cx="996538" cy="420411"/>
            </a:xfrm>
            <a:prstGeom prst="rect">
              <a:avLst/>
            </a:prstGeom>
          </p:spPr>
          <p:txBody>
            <a:bodyPr wrap="none">
              <a:spAutoFit/>
            </a:bodyPr>
            <a:lstStyle/>
            <a:p>
              <a:pPr algn="ctr"/>
              <a:r>
                <a:rPr kumimoji="1" lang="en-US" altLang="zh-CN" sz="1100" b="1" dirty="0">
                  <a:solidFill>
                    <a:srgbClr val="C00000"/>
                  </a:solidFill>
                  <a:latin typeface="Gill Sans MT" panose="020B0502020104020203" pitchFamily="34" charset="0"/>
                </a:rPr>
                <a:t>optimal</a:t>
              </a:r>
              <a:endParaRPr lang="zh-CN" altLang="en-US" sz="1100" b="1" dirty="0">
                <a:solidFill>
                  <a:srgbClr val="C00000"/>
                </a:solidFill>
                <a:latin typeface="Gill Sans MT" panose="020B0502020104020203" pitchFamily="34" charset="0"/>
              </a:endParaRPr>
            </a:p>
          </p:txBody>
        </p:sp>
        <p:cxnSp>
          <p:nvCxnSpPr>
            <p:cNvPr id="49" name="直线连接符 48">
              <a:extLst>
                <a:ext uri="{FF2B5EF4-FFF2-40B4-BE49-F238E27FC236}">
                  <a16:creationId xmlns:a16="http://schemas.microsoft.com/office/drawing/2014/main" id="{17D1A3D9-0EBD-0346-9B57-315420C260AD}"/>
                </a:ext>
              </a:extLst>
            </p:cNvPr>
            <p:cNvCxnSpPr>
              <a:cxnSpLocks/>
              <a:stCxn id="51" idx="3"/>
              <a:endCxn id="51" idx="0"/>
            </p:cNvCxnSpPr>
            <p:nvPr/>
          </p:nvCxnSpPr>
          <p:spPr bwMode="auto">
            <a:xfrm flipV="1">
              <a:off x="3291190" y="2856899"/>
              <a:ext cx="0" cy="2732341"/>
            </a:xfrm>
            <a:prstGeom prst="line">
              <a:avLst/>
            </a:prstGeom>
            <a:noFill/>
            <a:ln w="38100" cap="flat" cmpd="sng" algn="ctr">
              <a:solidFill>
                <a:schemeClr val="tx2">
                  <a:lumMod val="40000"/>
                  <a:lumOff val="60000"/>
                </a:schemeClr>
              </a:solidFill>
              <a:prstDash val="sysDot"/>
              <a:round/>
              <a:headEnd type="none" w="med" len="med"/>
              <a:tailEnd type="none" w="med" len="med"/>
            </a:ln>
            <a:effectLst/>
          </p:spPr>
        </p:cxnSp>
      </p:grpSp>
    </p:spTree>
    <p:extLst>
      <p:ext uri="{BB962C8B-B14F-4D97-AF65-F5344CB8AC3E}">
        <p14:creationId xmlns:p14="http://schemas.microsoft.com/office/powerpoint/2010/main" val="2397846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F4557BC-B583-ED49-AA6D-106E7E165BF5}"/>
              </a:ext>
            </a:extLst>
          </p:cNvPr>
          <p:cNvSpPr>
            <a:spLocks noGrp="1"/>
          </p:cNvSpPr>
          <p:nvPr>
            <p:ph type="title"/>
          </p:nvPr>
        </p:nvSpPr>
        <p:spPr/>
        <p:txBody>
          <a:bodyPr/>
          <a:lstStyle/>
          <a:p>
            <a:r>
              <a:rPr lang="en-US" altLang="zh-CN" dirty="0"/>
              <a:t>Reference</a:t>
            </a:r>
            <a:r>
              <a:rPr lang="zh-CN" altLang="en-US" dirty="0"/>
              <a:t> 引用</a:t>
            </a:r>
            <a:r>
              <a:rPr lang="en-US" altLang="zh-CN" dirty="0"/>
              <a:t>&amp;</a:t>
            </a:r>
            <a:r>
              <a:rPr lang="zh-CN" altLang="en-US" dirty="0"/>
              <a:t>参考</a:t>
            </a:r>
          </a:p>
        </p:txBody>
      </p:sp>
      <p:sp>
        <p:nvSpPr>
          <p:cNvPr id="7" name="内容占位符 6">
            <a:extLst>
              <a:ext uri="{FF2B5EF4-FFF2-40B4-BE49-F238E27FC236}">
                <a16:creationId xmlns:a16="http://schemas.microsoft.com/office/drawing/2014/main" id="{932FFE2B-095F-CE48-BF5F-98EF7F5E094A}"/>
              </a:ext>
            </a:extLst>
          </p:cNvPr>
          <p:cNvSpPr>
            <a:spLocks noGrp="1"/>
          </p:cNvSpPr>
          <p:nvPr>
            <p:ph sz="half" idx="1"/>
          </p:nvPr>
        </p:nvSpPr>
        <p:spPr/>
        <p:txBody>
          <a:bodyPr/>
          <a:lstStyle/>
          <a:p>
            <a:r>
              <a:rPr lang="en-US" altLang="zh-CN" dirty="0">
                <a:hlinkClick r:id="rId2"/>
              </a:rPr>
              <a:t>https://zhuanlan.zhihu.com/p/551888300</a:t>
            </a:r>
            <a:r>
              <a:rPr lang="zh-CN" altLang="en-US" dirty="0"/>
              <a:t> 陈巍谈芯：最新发布的壁仞</a:t>
            </a:r>
            <a:r>
              <a:rPr lang="en-US" altLang="zh-CN" dirty="0"/>
              <a:t>GPU BR100</a:t>
            </a:r>
            <a:r>
              <a:rPr lang="zh-CN" altLang="en-US" dirty="0"/>
              <a:t>参数深度对比和优势分析</a:t>
            </a:r>
            <a:endParaRPr lang="en-US" altLang="zh-CN" dirty="0"/>
          </a:p>
          <a:p>
            <a:r>
              <a:rPr lang="en-US" altLang="zh-CN" dirty="0">
                <a:hlinkClick r:id="rId3"/>
              </a:rPr>
              <a:t>https://www.eet-china.com/news/202208100913.html</a:t>
            </a:r>
            <a:r>
              <a:rPr lang="zh-CN" altLang="en-US" dirty="0"/>
              <a:t> 详解壁仞刚刚发布的</a:t>
            </a:r>
            <a:r>
              <a:rPr lang="en-US" altLang="zh-CN" dirty="0"/>
              <a:t>GPU</a:t>
            </a:r>
          </a:p>
          <a:p>
            <a:r>
              <a:rPr lang="en-US" altLang="zh-CN" dirty="0">
                <a:hlinkClick r:id="rId4"/>
              </a:rPr>
              <a:t>https://zhidx.com/p/341643.html</a:t>
            </a:r>
            <a:r>
              <a:rPr lang="zh-CN" altLang="en-US" dirty="0"/>
              <a:t> 国产最强通用</a:t>
            </a:r>
            <a:r>
              <a:rPr lang="en-US" altLang="zh-CN" dirty="0"/>
              <a:t>GPU</a:t>
            </a:r>
            <a:r>
              <a:rPr lang="zh-CN" altLang="en-US" dirty="0"/>
              <a:t>来了</a:t>
            </a:r>
            <a:endParaRPr lang="en-US" altLang="zh-CN" dirty="0"/>
          </a:p>
          <a:p>
            <a:r>
              <a:rPr lang="en-US" altLang="zh-CN" dirty="0">
                <a:hlinkClick r:id="rId5"/>
              </a:rPr>
              <a:t>https://www.geekpark.net/news/306540</a:t>
            </a:r>
            <a:r>
              <a:rPr lang="zh-CN" altLang="en-US" dirty="0"/>
              <a:t> 详解壁仞刚刚发布的 </a:t>
            </a:r>
            <a:r>
              <a:rPr lang="en-US" altLang="zh-CN" dirty="0"/>
              <a:t>GPU</a:t>
            </a:r>
          </a:p>
          <a:p>
            <a:r>
              <a:rPr lang="en-US" altLang="zh-CN" dirty="0">
                <a:hlinkClick r:id="rId6"/>
              </a:rPr>
              <a:t>https://www.zhihu.com/question/547728200</a:t>
            </a:r>
            <a:r>
              <a:rPr lang="zh-CN" altLang="en-US" dirty="0"/>
              <a:t> 如何评价壁仞科技发布的最大算力</a:t>
            </a:r>
            <a:r>
              <a:rPr lang="en-US" altLang="zh-CN" dirty="0"/>
              <a:t>GPGPU BR100</a:t>
            </a:r>
            <a:endParaRPr lang="zh-CN" altLang="en-US" dirty="0"/>
          </a:p>
        </p:txBody>
      </p:sp>
    </p:spTree>
    <p:extLst>
      <p:ext uri="{BB962C8B-B14F-4D97-AF65-F5344CB8AC3E}">
        <p14:creationId xmlns:p14="http://schemas.microsoft.com/office/powerpoint/2010/main" val="3267594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6066928" cy="5145013"/>
          </a:xfrm>
          <a:prstGeom prst="rect">
            <a:avLst/>
          </a:prstGeom>
          <a:noFill/>
        </p:spPr>
        <p:txBody>
          <a:bodyPr numCol="1"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lnSpc>
                <a:spcPct val="200000"/>
              </a:lnSpc>
              <a:buFont typeface="+mj-lt"/>
              <a:buAutoNum type="arabicPeriod"/>
            </a:pPr>
            <a:r>
              <a:rPr lang="zh-CN" altLang="en-US" sz="3200" b="1" dirty="0">
                <a:solidFill>
                  <a:srgbClr val="374154"/>
                </a:solidFill>
                <a:latin typeface="Gill Sans MT" panose="020B0502020104020203" pitchFamily="34" charset="0"/>
              </a:rPr>
              <a:t>国内其他 </a:t>
            </a:r>
            <a:r>
              <a:rPr lang="en-US" altLang="zh-CN" sz="3200" b="1" dirty="0">
                <a:solidFill>
                  <a:srgbClr val="374154"/>
                </a:solidFill>
                <a:latin typeface="Gill Sans MT" panose="020B0502020104020203" pitchFamily="34" charset="0"/>
              </a:rPr>
              <a:t>AI</a:t>
            </a:r>
            <a:r>
              <a:rPr lang="zh-CN" altLang="en-US" sz="3200" b="1" dirty="0">
                <a:solidFill>
                  <a:srgbClr val="374154"/>
                </a:solidFill>
                <a:latin typeface="Gill Sans MT" panose="020B0502020104020203" pitchFamily="34" charset="0"/>
              </a:rPr>
              <a:t> 芯片</a:t>
            </a:r>
            <a:endParaRPr lang="en-US" altLang="zh-CN" sz="3200" b="1" dirty="0">
              <a:solidFill>
                <a:srgbClr val="374154"/>
              </a:solidFill>
              <a:latin typeface="Gill Sans MT" panose="020B0502020104020203" pitchFamily="34" charset="0"/>
            </a:endParaRPr>
          </a:p>
          <a:p>
            <a:pPr lvl="1">
              <a:lnSpc>
                <a:spcPct val="200000"/>
              </a:lnSpc>
              <a:buFont typeface="Arial" panose="020B0604020202020204" pitchFamily="34" charset="0"/>
              <a:buChar char="•"/>
            </a:pPr>
            <a:r>
              <a:rPr lang="zh-CN" altLang="en-US" sz="2800" dirty="0">
                <a:solidFill>
                  <a:srgbClr val="374154"/>
                </a:solidFill>
                <a:latin typeface="Gill Sans MT" panose="020B0502020104020203" pitchFamily="34" charset="0"/>
                <a:ea typeface="Microsoft YaHei" panose="020B0503020204020204" pitchFamily="34" charset="-122"/>
              </a:rPr>
              <a:t>壁仞 芯片剖析</a:t>
            </a:r>
            <a:endParaRPr lang="en-US" altLang="zh-CN" sz="2800" dirty="0">
              <a:solidFill>
                <a:srgbClr val="374154"/>
              </a:solidFill>
              <a:latin typeface="Gill Sans MT" panose="020B0502020104020203" pitchFamily="34" charset="0"/>
              <a:ea typeface="Microsoft YaHei" panose="020B0503020204020204" pitchFamily="34" charset="-122"/>
            </a:endParaRPr>
          </a:p>
          <a:p>
            <a:pPr lvl="1">
              <a:lnSpc>
                <a:spcPct val="200000"/>
              </a:lnSpc>
              <a:buFont typeface="Arial" panose="020B0604020202020204" pitchFamily="34" charset="0"/>
              <a:buChar char="•"/>
            </a:pPr>
            <a:r>
              <a:rPr lang="zh-CN" altLang="en-US" sz="2800" dirty="0">
                <a:solidFill>
                  <a:srgbClr val="374154"/>
                </a:solidFill>
                <a:latin typeface="Gill Sans MT" panose="020B0502020104020203" pitchFamily="34" charset="0"/>
                <a:ea typeface="Microsoft YaHei" panose="020B0503020204020204" pitchFamily="34" charset="-122"/>
              </a:rPr>
              <a:t>寒武纪 芯片剖析</a:t>
            </a:r>
            <a:endParaRPr lang="en-US" altLang="zh-CN" sz="2800" dirty="0">
              <a:solidFill>
                <a:srgbClr val="374154"/>
              </a:solidFill>
              <a:latin typeface="Gill Sans MT" panose="020B0502020104020203" pitchFamily="34" charset="0"/>
              <a:ea typeface="Microsoft YaHei" panose="020B0503020204020204" pitchFamily="34" charset="-122"/>
            </a:endParaRPr>
          </a:p>
          <a:p>
            <a:pPr lvl="1">
              <a:lnSpc>
                <a:spcPct val="200000"/>
              </a:lnSpc>
              <a:buFont typeface="Arial" panose="020B0604020202020204" pitchFamily="34" charset="0"/>
              <a:buChar char="•"/>
            </a:pPr>
            <a:r>
              <a:rPr lang="zh-CN" altLang="en-US" sz="2800" dirty="0">
                <a:solidFill>
                  <a:srgbClr val="374154"/>
                </a:solidFill>
                <a:latin typeface="Gill Sans MT" panose="020B0502020104020203" pitchFamily="34" charset="0"/>
                <a:ea typeface="Microsoft YaHei" panose="020B0503020204020204" pitchFamily="34" charset="-122"/>
              </a:rPr>
              <a:t>燧原科技 芯片剖析</a:t>
            </a:r>
            <a:endParaRPr lang="en-US" altLang="zh-CN" sz="2800" dirty="0">
              <a:solidFill>
                <a:srgbClr val="374154"/>
              </a:solidFill>
              <a:latin typeface="Gill Sans MT" panose="020B0502020104020203" pitchFamily="34" charset="0"/>
              <a:ea typeface="Microsoft YaHei" panose="020B0503020204020204" pitchFamily="34" charset="-122"/>
            </a:endParaRPr>
          </a:p>
          <a:p>
            <a:pPr lvl="1">
              <a:lnSpc>
                <a:spcPct val="200000"/>
              </a:lnSpc>
              <a:buFont typeface="Arial" panose="020B0604020202020204" pitchFamily="34" charset="0"/>
              <a:buChar char="•"/>
            </a:pPr>
            <a:r>
              <a:rPr lang="en-US" altLang="zh-CN" sz="2800" dirty="0">
                <a:solidFill>
                  <a:srgbClr val="374154"/>
                </a:solidFill>
                <a:latin typeface="Gill Sans MT" panose="020B0502020104020203" pitchFamily="34" charset="0"/>
                <a:ea typeface="Microsoft YaHei" panose="020B0503020204020204" pitchFamily="34" charset="-122"/>
              </a:rPr>
              <a:t>AI</a:t>
            </a:r>
            <a:r>
              <a:rPr lang="zh-CN" altLang="en-US" sz="2800" dirty="0">
                <a:solidFill>
                  <a:srgbClr val="374154"/>
                </a:solidFill>
                <a:latin typeface="Gill Sans MT" panose="020B0502020104020203" pitchFamily="34" charset="0"/>
                <a:ea typeface="Microsoft YaHei" panose="020B0503020204020204" pitchFamily="34" charset="-122"/>
              </a:rPr>
              <a:t> 芯片架构的思考</a:t>
            </a:r>
            <a:endParaRPr lang="en-US" altLang="zh-CN" sz="2800" dirty="0">
              <a:solidFill>
                <a:srgbClr val="374154"/>
              </a:solidFill>
              <a:latin typeface="Gill Sans MT" panose="020B0502020104020203" pitchFamily="34" charset="0"/>
              <a:ea typeface="Microsoft YaHei" panose="020B0503020204020204" pitchFamily="34" charset="-122"/>
            </a:endParaRPr>
          </a:p>
        </p:txBody>
      </p:sp>
    </p:spTree>
    <p:extLst>
      <p:ext uri="{BB962C8B-B14F-4D97-AF65-F5344CB8AC3E}">
        <p14:creationId xmlns:p14="http://schemas.microsoft.com/office/powerpoint/2010/main" val="264579613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9AAE4A8-F402-714B-A4C5-4E3D9E4EABD1}"/>
              </a:ext>
            </a:extLst>
          </p:cNvPr>
          <p:cNvSpPr>
            <a:spLocks noGrp="1"/>
          </p:cNvSpPr>
          <p:nvPr>
            <p:ph type="title"/>
          </p:nvPr>
        </p:nvSpPr>
        <p:spPr/>
        <p:txBody>
          <a:bodyPr/>
          <a:lstStyle/>
          <a:p>
            <a:r>
              <a:rPr lang="zh-CN" altLang="en-US" dirty="0"/>
              <a:t>目录 </a:t>
            </a:r>
            <a:r>
              <a:rPr lang="en-US" altLang="zh-CN" dirty="0"/>
              <a:t>Context</a:t>
            </a:r>
            <a:endParaRPr lang="zh-CN" altLang="en-US" dirty="0"/>
          </a:p>
        </p:txBody>
      </p:sp>
      <p:sp>
        <p:nvSpPr>
          <p:cNvPr id="2" name="内容占位符 1">
            <a:extLst>
              <a:ext uri="{FF2B5EF4-FFF2-40B4-BE49-F238E27FC236}">
                <a16:creationId xmlns:a16="http://schemas.microsoft.com/office/drawing/2014/main" id="{AFDB0A1D-6C52-4149-AEBC-A2D06EC247CC}"/>
              </a:ext>
            </a:extLst>
          </p:cNvPr>
          <p:cNvSpPr>
            <a:spLocks noGrp="1"/>
          </p:cNvSpPr>
          <p:nvPr>
            <p:ph sz="half" idx="1"/>
          </p:nvPr>
        </p:nvSpPr>
        <p:spPr>
          <a:xfrm>
            <a:off x="6314405" y="1484784"/>
            <a:ext cx="5040558" cy="4525736"/>
          </a:xfrm>
        </p:spPr>
        <p:txBody>
          <a:bodyPr anchor="ctr"/>
          <a:lstStyle/>
          <a:p>
            <a:pPr marL="444500" indent="-444500"/>
            <a:r>
              <a:rPr lang="zh-CN" altLang="en-US" sz="2800" dirty="0">
                <a:latin typeface="Gill Sans MT" panose="020B0502020104020203" pitchFamily="34" charset="0"/>
                <a:ea typeface="Microsoft YaHei" panose="020B0503020204020204" pitchFamily="34" charset="-122"/>
              </a:rPr>
              <a:t>什么是壁仞</a:t>
            </a:r>
            <a:endParaRPr lang="en-US" altLang="zh-CN" sz="2800" dirty="0">
              <a:latin typeface="Gill Sans MT" panose="020B0502020104020203" pitchFamily="34" charset="0"/>
              <a:ea typeface="Microsoft YaHei" panose="020B0503020204020204" pitchFamily="34" charset="-122"/>
            </a:endParaRPr>
          </a:p>
          <a:p>
            <a:pPr marL="444500" indent="-444500"/>
            <a:r>
              <a:rPr lang="zh-CN" altLang="en-US" sz="2800" dirty="0">
                <a:latin typeface="Gill Sans MT" panose="020B0502020104020203" pitchFamily="34" charset="0"/>
                <a:ea typeface="Microsoft YaHei" panose="020B0503020204020204" pitchFamily="34" charset="-122"/>
              </a:rPr>
              <a:t>壁仞产品形态</a:t>
            </a:r>
            <a:endParaRPr lang="en-US" altLang="zh-CN" sz="2800" dirty="0">
              <a:latin typeface="Gill Sans MT" panose="020B0502020104020203" pitchFamily="34" charset="0"/>
              <a:ea typeface="Microsoft YaHei" panose="020B0503020204020204" pitchFamily="34" charset="-122"/>
            </a:endParaRPr>
          </a:p>
          <a:p>
            <a:pPr marL="444500" indent="-444500"/>
            <a:r>
              <a:rPr lang="zh-CN" altLang="en-US" sz="2800" dirty="0">
                <a:latin typeface="Gill Sans MT" panose="020B0502020104020203" pitchFamily="34" charset="0"/>
                <a:ea typeface="Microsoft YaHei" panose="020B0503020204020204" pitchFamily="34" charset="-122"/>
              </a:rPr>
              <a:t>壁仞软件平台</a:t>
            </a:r>
            <a:endParaRPr lang="en-US" altLang="zh-CN" sz="2800" dirty="0">
              <a:latin typeface="Gill Sans MT" panose="020B0502020104020203" pitchFamily="34" charset="0"/>
              <a:ea typeface="Microsoft YaHei" panose="020B0503020204020204" pitchFamily="34" charset="-122"/>
            </a:endParaRPr>
          </a:p>
          <a:p>
            <a:pPr marL="444500" indent="-444500"/>
            <a:r>
              <a:rPr lang="en-US" altLang="zh-CN" sz="2800" dirty="0">
                <a:latin typeface="Gill Sans MT" panose="020B0502020104020203" pitchFamily="34" charset="0"/>
                <a:ea typeface="Microsoft YaHei" panose="020B0503020204020204" pitchFamily="34" charset="-122"/>
              </a:rPr>
              <a:t>RB100</a:t>
            </a:r>
            <a:r>
              <a:rPr lang="zh-CN" altLang="en-US" sz="2800" dirty="0">
                <a:latin typeface="Gill Sans MT" panose="020B0502020104020203" pitchFamily="34" charset="0"/>
                <a:ea typeface="Microsoft YaHei" panose="020B0503020204020204" pitchFamily="34" charset="-122"/>
              </a:rPr>
              <a:t> 芯片架构细节</a:t>
            </a:r>
            <a:endParaRPr lang="en-US" altLang="zh-CN" sz="2800" dirty="0">
              <a:latin typeface="Gill Sans MT" panose="020B0502020104020203" pitchFamily="34" charset="0"/>
              <a:ea typeface="Microsoft YaHei" panose="020B0503020204020204" pitchFamily="34" charset="-122"/>
            </a:endParaRPr>
          </a:p>
          <a:p>
            <a:pPr marL="444500" indent="-444500"/>
            <a:r>
              <a:rPr lang="zh-CN" altLang="en-US" sz="2800" dirty="0">
                <a:latin typeface="Gill Sans MT" panose="020B0502020104020203" pitchFamily="34" charset="0"/>
                <a:ea typeface="Microsoft YaHei" panose="020B0503020204020204" pitchFamily="34" charset="-122"/>
              </a:rPr>
              <a:t>对壁仞思考</a:t>
            </a:r>
          </a:p>
        </p:txBody>
      </p:sp>
      <p:sp>
        <p:nvSpPr>
          <p:cNvPr id="8" name="内容占位符 2">
            <a:extLst>
              <a:ext uri="{FF2B5EF4-FFF2-40B4-BE49-F238E27FC236}">
                <a16:creationId xmlns:a16="http://schemas.microsoft.com/office/drawing/2014/main" id="{6D1C0CBC-615E-C843-A6AA-EF61C1A5291B}"/>
              </a:ext>
            </a:extLst>
          </p:cNvPr>
          <p:cNvSpPr>
            <a:spLocks noGrp="1"/>
          </p:cNvSpPr>
          <p:nvPr/>
        </p:nvSpPr>
        <p:spPr>
          <a:xfrm>
            <a:off x="895549" y="1052736"/>
            <a:ext cx="4626768" cy="5145013"/>
          </a:xfrm>
          <a:prstGeom prst="rect">
            <a:avLst/>
          </a:prstGeom>
          <a:noFill/>
        </p:spPr>
        <p:txBody>
          <a:bodyPr numCol="1"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lnSpc>
                <a:spcPct val="200000"/>
              </a:lnSpc>
              <a:buFont typeface="+mj-lt"/>
              <a:buAutoNum type="arabicPeriod"/>
            </a:pPr>
            <a:r>
              <a:rPr lang="zh-CN" altLang="en-US" sz="3200" b="1" dirty="0">
                <a:solidFill>
                  <a:srgbClr val="374154"/>
                </a:solidFill>
                <a:latin typeface="Gill Sans MT" panose="020B0502020104020203" pitchFamily="34" charset="0"/>
              </a:rPr>
              <a:t>国内其他 </a:t>
            </a:r>
            <a:r>
              <a:rPr lang="en-US" altLang="zh-CN" sz="3200" b="1" dirty="0">
                <a:solidFill>
                  <a:srgbClr val="374154"/>
                </a:solidFill>
                <a:latin typeface="Gill Sans MT" panose="020B0502020104020203" pitchFamily="34" charset="0"/>
              </a:rPr>
              <a:t>AI</a:t>
            </a:r>
            <a:r>
              <a:rPr lang="zh-CN" altLang="en-US" sz="3200" b="1" dirty="0">
                <a:solidFill>
                  <a:srgbClr val="374154"/>
                </a:solidFill>
                <a:latin typeface="Gill Sans MT" panose="020B0502020104020203" pitchFamily="34" charset="0"/>
              </a:rPr>
              <a:t> 芯片</a:t>
            </a:r>
            <a:endParaRPr lang="en-US" altLang="zh-CN" sz="3200" b="1" dirty="0">
              <a:solidFill>
                <a:srgbClr val="374154"/>
              </a:solidFill>
              <a:latin typeface="Gill Sans MT" panose="020B0502020104020203" pitchFamily="34" charset="0"/>
            </a:endParaRPr>
          </a:p>
          <a:p>
            <a:pPr lvl="1">
              <a:lnSpc>
                <a:spcPct val="200000"/>
              </a:lnSpc>
              <a:buFont typeface="Arial" panose="020B0604020202020204" pitchFamily="34" charset="0"/>
              <a:buChar char="•"/>
            </a:pPr>
            <a:r>
              <a:rPr lang="zh-CN" altLang="en-US" sz="2800" dirty="0">
                <a:solidFill>
                  <a:srgbClr val="374154"/>
                </a:solidFill>
                <a:latin typeface="Gill Sans MT" panose="020B0502020104020203" pitchFamily="34" charset="0"/>
                <a:ea typeface="Microsoft YaHei" panose="020B0503020204020204" pitchFamily="34" charset="-122"/>
              </a:rPr>
              <a:t>壁仞 芯片剖析</a:t>
            </a:r>
            <a:endParaRPr lang="en-US" altLang="zh-CN" sz="2800" dirty="0">
              <a:solidFill>
                <a:srgbClr val="374154"/>
              </a:solidFill>
              <a:latin typeface="Gill Sans MT" panose="020B0502020104020203" pitchFamily="34" charset="0"/>
              <a:ea typeface="Microsoft YaHei" panose="020B0503020204020204" pitchFamily="34" charset="-122"/>
            </a:endParaRPr>
          </a:p>
          <a:p>
            <a:pPr lvl="1">
              <a:lnSpc>
                <a:spcPct val="200000"/>
              </a:lnSpc>
              <a:buFont typeface="Arial" panose="020B0604020202020204" pitchFamily="34" charset="0"/>
              <a:buChar char="•"/>
            </a:pPr>
            <a:r>
              <a:rPr lang="zh-CN" altLang="en-US" sz="2800" dirty="0">
                <a:solidFill>
                  <a:srgbClr val="374154"/>
                </a:solidFill>
                <a:latin typeface="Gill Sans MT" panose="020B0502020104020203" pitchFamily="34" charset="0"/>
                <a:ea typeface="Microsoft YaHei" panose="020B0503020204020204" pitchFamily="34" charset="-122"/>
              </a:rPr>
              <a:t>寒武纪 芯片剖析</a:t>
            </a:r>
            <a:endParaRPr lang="en-US" altLang="zh-CN" sz="2800" dirty="0">
              <a:solidFill>
                <a:srgbClr val="374154"/>
              </a:solidFill>
              <a:latin typeface="Gill Sans MT" panose="020B0502020104020203" pitchFamily="34" charset="0"/>
              <a:ea typeface="Microsoft YaHei" panose="020B0503020204020204" pitchFamily="34" charset="-122"/>
            </a:endParaRPr>
          </a:p>
          <a:p>
            <a:pPr lvl="1">
              <a:lnSpc>
                <a:spcPct val="200000"/>
              </a:lnSpc>
              <a:buFont typeface="Arial" panose="020B0604020202020204" pitchFamily="34" charset="0"/>
              <a:buChar char="•"/>
            </a:pPr>
            <a:r>
              <a:rPr lang="zh-CN" altLang="en-US" sz="2800" dirty="0">
                <a:solidFill>
                  <a:srgbClr val="374154"/>
                </a:solidFill>
                <a:latin typeface="Gill Sans MT" panose="020B0502020104020203" pitchFamily="34" charset="0"/>
                <a:ea typeface="Microsoft YaHei" panose="020B0503020204020204" pitchFamily="34" charset="-122"/>
              </a:rPr>
              <a:t>燧原科技 芯片剖析</a:t>
            </a:r>
            <a:endParaRPr lang="en-US" altLang="zh-CN" sz="2800" dirty="0">
              <a:solidFill>
                <a:srgbClr val="374154"/>
              </a:solidFill>
              <a:latin typeface="Gill Sans MT" panose="020B0502020104020203" pitchFamily="34" charset="0"/>
              <a:ea typeface="Microsoft YaHei" panose="020B0503020204020204" pitchFamily="34" charset="-122"/>
            </a:endParaRPr>
          </a:p>
          <a:p>
            <a:pPr lvl="1">
              <a:lnSpc>
                <a:spcPct val="200000"/>
              </a:lnSpc>
              <a:buFont typeface="Arial" panose="020B0604020202020204" pitchFamily="34" charset="0"/>
              <a:buChar char="•"/>
            </a:pPr>
            <a:r>
              <a:rPr lang="en-US" altLang="zh-CN" sz="2800" dirty="0">
                <a:solidFill>
                  <a:srgbClr val="374154"/>
                </a:solidFill>
                <a:latin typeface="Gill Sans MT" panose="020B0502020104020203" pitchFamily="34" charset="0"/>
                <a:ea typeface="Microsoft YaHei" panose="020B0503020204020204" pitchFamily="34" charset="-122"/>
              </a:rPr>
              <a:t>AI</a:t>
            </a:r>
            <a:r>
              <a:rPr lang="zh-CN" altLang="en-US" sz="2800" dirty="0">
                <a:solidFill>
                  <a:srgbClr val="374154"/>
                </a:solidFill>
                <a:latin typeface="Gill Sans MT" panose="020B0502020104020203" pitchFamily="34" charset="0"/>
                <a:ea typeface="Microsoft YaHei" panose="020B0503020204020204" pitchFamily="34" charset="-122"/>
              </a:rPr>
              <a:t> 芯片架构的思考</a:t>
            </a:r>
            <a:endParaRPr lang="en-US" altLang="zh-CN" sz="2800" dirty="0">
              <a:solidFill>
                <a:srgbClr val="374154"/>
              </a:solidFill>
              <a:latin typeface="Gill Sans MT" panose="020B0502020104020203" pitchFamily="34" charset="0"/>
              <a:ea typeface="Microsoft YaHei" panose="020B0503020204020204" pitchFamily="34" charset="-122"/>
            </a:endParaRPr>
          </a:p>
        </p:txBody>
      </p:sp>
      <p:sp>
        <p:nvSpPr>
          <p:cNvPr id="9" name="左大括号 8">
            <a:extLst>
              <a:ext uri="{FF2B5EF4-FFF2-40B4-BE49-F238E27FC236}">
                <a16:creationId xmlns:a16="http://schemas.microsoft.com/office/drawing/2014/main" id="{466B6A9B-750A-0B4E-88D4-4F61315E3835}"/>
              </a:ext>
            </a:extLst>
          </p:cNvPr>
          <p:cNvSpPr/>
          <p:nvPr/>
        </p:nvSpPr>
        <p:spPr bwMode="auto">
          <a:xfrm>
            <a:off x="5481982" y="1988839"/>
            <a:ext cx="360040" cy="3816425"/>
          </a:xfrm>
          <a:prstGeom prst="leftBrace">
            <a:avLst>
              <a:gd name="adj1" fmla="val 8333"/>
              <a:gd name="adj2" fmla="val 36490"/>
            </a:avLst>
          </a:prstGeom>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1136257699">
                  <a:custGeom>
                    <a:avLst/>
                    <a:gdLst>
                      <a:gd name="connsiteX0" fmla="*/ 360040 w 360040"/>
                      <a:gd name="connsiteY0" fmla="*/ 3816425 h 3816425"/>
                      <a:gd name="connsiteX1" fmla="*/ 180020 w 360040"/>
                      <a:gd name="connsiteY1" fmla="*/ 3786423 h 3816425"/>
                      <a:gd name="connsiteX2" fmla="*/ 180020 w 360040"/>
                      <a:gd name="connsiteY2" fmla="*/ 3266385 h 3816425"/>
                      <a:gd name="connsiteX3" fmla="*/ 180020 w 360040"/>
                      <a:gd name="connsiteY3" fmla="*/ 2722710 h 3816425"/>
                      <a:gd name="connsiteX4" fmla="*/ 180020 w 360040"/>
                      <a:gd name="connsiteY4" fmla="*/ 2202672 h 3816425"/>
                      <a:gd name="connsiteX5" fmla="*/ 180020 w 360040"/>
                      <a:gd name="connsiteY5" fmla="*/ 1422616 h 3816425"/>
                      <a:gd name="connsiteX6" fmla="*/ 0 w 360040"/>
                      <a:gd name="connsiteY6" fmla="*/ 1392614 h 3816425"/>
                      <a:gd name="connsiteX7" fmla="*/ 180020 w 360040"/>
                      <a:gd name="connsiteY7" fmla="*/ 1362612 h 3816425"/>
                      <a:gd name="connsiteX8" fmla="*/ 180020 w 360040"/>
                      <a:gd name="connsiteY8" fmla="*/ 736285 h 3816425"/>
                      <a:gd name="connsiteX9" fmla="*/ 180020 w 360040"/>
                      <a:gd name="connsiteY9" fmla="*/ 30002 h 3816425"/>
                      <a:gd name="connsiteX10" fmla="*/ 360040 w 360040"/>
                      <a:gd name="connsiteY10" fmla="*/ 0 h 3816425"/>
                      <a:gd name="connsiteX11" fmla="*/ 360040 w 360040"/>
                      <a:gd name="connsiteY11" fmla="*/ 597907 h 3816425"/>
                      <a:gd name="connsiteX12" fmla="*/ 360040 w 360040"/>
                      <a:gd name="connsiteY12" fmla="*/ 1195813 h 3816425"/>
                      <a:gd name="connsiteX13" fmla="*/ 360040 w 360040"/>
                      <a:gd name="connsiteY13" fmla="*/ 1831884 h 3816425"/>
                      <a:gd name="connsiteX14" fmla="*/ 360040 w 360040"/>
                      <a:gd name="connsiteY14" fmla="*/ 2353462 h 3816425"/>
                      <a:gd name="connsiteX15" fmla="*/ 360040 w 360040"/>
                      <a:gd name="connsiteY15" fmla="*/ 3065861 h 3816425"/>
                      <a:gd name="connsiteX16" fmla="*/ 360040 w 360040"/>
                      <a:gd name="connsiteY16" fmla="*/ 3816425 h 3816425"/>
                      <a:gd name="connsiteX0" fmla="*/ 360040 w 360040"/>
                      <a:gd name="connsiteY0" fmla="*/ 3816425 h 3816425"/>
                      <a:gd name="connsiteX1" fmla="*/ 180020 w 360040"/>
                      <a:gd name="connsiteY1" fmla="*/ 3786423 h 3816425"/>
                      <a:gd name="connsiteX2" fmla="*/ 180020 w 360040"/>
                      <a:gd name="connsiteY2" fmla="*/ 3242747 h 3816425"/>
                      <a:gd name="connsiteX3" fmla="*/ 180020 w 360040"/>
                      <a:gd name="connsiteY3" fmla="*/ 2628158 h 3816425"/>
                      <a:gd name="connsiteX4" fmla="*/ 180020 w 360040"/>
                      <a:gd name="connsiteY4" fmla="*/ 2108120 h 3816425"/>
                      <a:gd name="connsiteX5" fmla="*/ 180020 w 360040"/>
                      <a:gd name="connsiteY5" fmla="*/ 1422616 h 3816425"/>
                      <a:gd name="connsiteX6" fmla="*/ 0 w 360040"/>
                      <a:gd name="connsiteY6" fmla="*/ 1392614 h 3816425"/>
                      <a:gd name="connsiteX7" fmla="*/ 180020 w 360040"/>
                      <a:gd name="connsiteY7" fmla="*/ 1362612 h 3816425"/>
                      <a:gd name="connsiteX8" fmla="*/ 180020 w 360040"/>
                      <a:gd name="connsiteY8" fmla="*/ 736285 h 3816425"/>
                      <a:gd name="connsiteX9" fmla="*/ 180020 w 360040"/>
                      <a:gd name="connsiteY9" fmla="*/ 30002 h 3816425"/>
                      <a:gd name="connsiteX10" fmla="*/ 360040 w 360040"/>
                      <a:gd name="connsiteY10" fmla="*/ 0 h 381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0040" h="3816425" stroke="0" extrusionOk="0">
                        <a:moveTo>
                          <a:pt x="360040" y="3816425"/>
                        </a:moveTo>
                        <a:cubicBezTo>
                          <a:pt x="262436" y="3814812"/>
                          <a:pt x="178871" y="3803644"/>
                          <a:pt x="180020" y="3786423"/>
                        </a:cubicBezTo>
                        <a:cubicBezTo>
                          <a:pt x="184747" y="3611344"/>
                          <a:pt x="176247" y="3382405"/>
                          <a:pt x="180020" y="3266385"/>
                        </a:cubicBezTo>
                        <a:cubicBezTo>
                          <a:pt x="183793" y="3150365"/>
                          <a:pt x="165758" y="2917721"/>
                          <a:pt x="180020" y="2722710"/>
                        </a:cubicBezTo>
                        <a:cubicBezTo>
                          <a:pt x="194282" y="2527699"/>
                          <a:pt x="188664" y="2345850"/>
                          <a:pt x="180020" y="2202672"/>
                        </a:cubicBezTo>
                        <a:cubicBezTo>
                          <a:pt x="171376" y="2059494"/>
                          <a:pt x="160465" y="1768902"/>
                          <a:pt x="180020" y="1422616"/>
                        </a:cubicBezTo>
                        <a:cubicBezTo>
                          <a:pt x="179379" y="1410631"/>
                          <a:pt x="106669" y="1380117"/>
                          <a:pt x="0" y="1392614"/>
                        </a:cubicBezTo>
                        <a:cubicBezTo>
                          <a:pt x="97521" y="1392407"/>
                          <a:pt x="181992" y="1378084"/>
                          <a:pt x="180020" y="1362612"/>
                        </a:cubicBezTo>
                        <a:cubicBezTo>
                          <a:pt x="202862" y="1117674"/>
                          <a:pt x="201298" y="949080"/>
                          <a:pt x="180020" y="736285"/>
                        </a:cubicBezTo>
                        <a:cubicBezTo>
                          <a:pt x="158742" y="523490"/>
                          <a:pt x="146422" y="289869"/>
                          <a:pt x="180020" y="30002"/>
                        </a:cubicBezTo>
                        <a:cubicBezTo>
                          <a:pt x="188238" y="-227"/>
                          <a:pt x="259111" y="-1843"/>
                          <a:pt x="360040" y="0"/>
                        </a:cubicBezTo>
                        <a:cubicBezTo>
                          <a:pt x="362038" y="180728"/>
                          <a:pt x="367850" y="376253"/>
                          <a:pt x="360040" y="597907"/>
                        </a:cubicBezTo>
                        <a:cubicBezTo>
                          <a:pt x="352230" y="819561"/>
                          <a:pt x="381949" y="943933"/>
                          <a:pt x="360040" y="1195813"/>
                        </a:cubicBezTo>
                        <a:cubicBezTo>
                          <a:pt x="338131" y="1447693"/>
                          <a:pt x="385355" y="1552012"/>
                          <a:pt x="360040" y="1831884"/>
                        </a:cubicBezTo>
                        <a:cubicBezTo>
                          <a:pt x="334725" y="2111756"/>
                          <a:pt x="339800" y="2148531"/>
                          <a:pt x="360040" y="2353462"/>
                        </a:cubicBezTo>
                        <a:cubicBezTo>
                          <a:pt x="380280" y="2558393"/>
                          <a:pt x="366556" y="2733323"/>
                          <a:pt x="360040" y="3065861"/>
                        </a:cubicBezTo>
                        <a:cubicBezTo>
                          <a:pt x="353524" y="3398399"/>
                          <a:pt x="331038" y="3603145"/>
                          <a:pt x="360040" y="3816425"/>
                        </a:cubicBezTo>
                        <a:close/>
                      </a:path>
                      <a:path w="360040" h="3816425" fill="none" extrusionOk="0">
                        <a:moveTo>
                          <a:pt x="360040" y="3816425"/>
                        </a:moveTo>
                        <a:cubicBezTo>
                          <a:pt x="260224" y="3817134"/>
                          <a:pt x="179092" y="3802395"/>
                          <a:pt x="180020" y="3786423"/>
                        </a:cubicBezTo>
                        <a:cubicBezTo>
                          <a:pt x="180403" y="3575068"/>
                          <a:pt x="167862" y="3385283"/>
                          <a:pt x="180020" y="3242747"/>
                        </a:cubicBezTo>
                        <a:cubicBezTo>
                          <a:pt x="192178" y="3100211"/>
                          <a:pt x="183629" y="2871278"/>
                          <a:pt x="180020" y="2628158"/>
                        </a:cubicBezTo>
                        <a:cubicBezTo>
                          <a:pt x="176411" y="2385038"/>
                          <a:pt x="163220" y="2228476"/>
                          <a:pt x="180020" y="2108120"/>
                        </a:cubicBezTo>
                        <a:cubicBezTo>
                          <a:pt x="196820" y="1987764"/>
                          <a:pt x="173542" y="1743998"/>
                          <a:pt x="180020" y="1422616"/>
                        </a:cubicBezTo>
                        <a:cubicBezTo>
                          <a:pt x="183607" y="1386627"/>
                          <a:pt x="105364" y="1401339"/>
                          <a:pt x="0" y="1392614"/>
                        </a:cubicBezTo>
                        <a:cubicBezTo>
                          <a:pt x="100439" y="1389749"/>
                          <a:pt x="179730" y="1376504"/>
                          <a:pt x="180020" y="1362612"/>
                        </a:cubicBezTo>
                        <a:cubicBezTo>
                          <a:pt x="206555" y="1099038"/>
                          <a:pt x="166353" y="936161"/>
                          <a:pt x="180020" y="736285"/>
                        </a:cubicBezTo>
                        <a:cubicBezTo>
                          <a:pt x="193687" y="536409"/>
                          <a:pt x="178824" y="369681"/>
                          <a:pt x="180020" y="30002"/>
                        </a:cubicBezTo>
                        <a:cubicBezTo>
                          <a:pt x="194975" y="4481"/>
                          <a:pt x="257796" y="10631"/>
                          <a:pt x="360040" y="0"/>
                        </a:cubicBezTo>
                      </a:path>
                    </a:pathLst>
                  </a:custGeom>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2117998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C5FD755-FA66-5248-8E4B-791E7AC7B115}"/>
              </a:ext>
            </a:extLst>
          </p:cNvPr>
          <p:cNvSpPr>
            <a:spLocks noGrp="1"/>
          </p:cNvSpPr>
          <p:nvPr>
            <p:ph sz="half" idx="1"/>
          </p:nvPr>
        </p:nvSpPr>
        <p:spPr/>
        <p:txBody>
          <a:bodyPr/>
          <a:lstStyle/>
          <a:p>
            <a:pPr marL="0" indent="0" algn="ctr">
              <a:buNone/>
            </a:pPr>
            <a:r>
              <a:rPr lang="en-US" altLang="zh-CN" sz="9600" b="1" dirty="0">
                <a:latin typeface="Gill Sans MT" panose="020B0502020104020203" pitchFamily="34" charset="0"/>
                <a:ea typeface="Microsoft YaHei" panose="020B0503020204020204" pitchFamily="34" charset="-122"/>
              </a:rPr>
              <a:t>4.</a:t>
            </a:r>
            <a:r>
              <a:rPr lang="zh-CN" altLang="en-US" sz="9600" b="1" dirty="0">
                <a:latin typeface="Gill Sans MT" panose="020B0502020104020203" pitchFamily="34" charset="0"/>
                <a:ea typeface="Microsoft YaHei" panose="020B0503020204020204" pitchFamily="34" charset="-122"/>
              </a:rPr>
              <a:t> </a:t>
            </a:r>
            <a:r>
              <a:rPr lang="en-US" altLang="zh-CN" sz="9600" b="1" dirty="0">
                <a:latin typeface="Gill Sans MT" panose="020B0502020104020203" pitchFamily="34" charset="0"/>
                <a:ea typeface="Microsoft YaHei" panose="020B0503020204020204" pitchFamily="34" charset="-122"/>
              </a:rPr>
              <a:t>RB100</a:t>
            </a:r>
            <a:r>
              <a:rPr lang="zh-CN" altLang="en-US" sz="9600" b="1" dirty="0">
                <a:latin typeface="Gill Sans MT" panose="020B0502020104020203" pitchFamily="34" charset="0"/>
                <a:ea typeface="Microsoft YaHei" panose="020B0503020204020204" pitchFamily="34" charset="-122"/>
              </a:rPr>
              <a:t> 芯片</a:t>
            </a:r>
            <a:endParaRPr lang="en-US" altLang="zh-CN" sz="9600" b="1" dirty="0">
              <a:latin typeface="Gill Sans MT" panose="020B0502020104020203" pitchFamily="34" charset="0"/>
              <a:ea typeface="Microsoft YaHei" panose="020B0503020204020204" pitchFamily="34" charset="-122"/>
            </a:endParaRPr>
          </a:p>
          <a:p>
            <a:pPr marL="0" indent="0" algn="ctr">
              <a:buNone/>
            </a:pPr>
            <a:r>
              <a:rPr lang="zh-CN" altLang="en-US" sz="9600" b="1" dirty="0">
                <a:latin typeface="Gill Sans MT" panose="020B0502020104020203" pitchFamily="34" charset="0"/>
                <a:ea typeface="Microsoft YaHei" panose="020B0503020204020204" pitchFamily="34" charset="-122"/>
              </a:rPr>
              <a:t>架构细节</a:t>
            </a:r>
            <a:endParaRPr lang="en-US" altLang="zh-CN" sz="9600" b="1" dirty="0">
              <a:latin typeface="Gill Sans MT" panose="020B0502020104020203" pitchFamily="34" charset="0"/>
              <a:ea typeface="Microsoft YaHei" panose="020B0503020204020204" pitchFamily="34" charset="-122"/>
            </a:endParaRPr>
          </a:p>
        </p:txBody>
      </p:sp>
    </p:spTree>
    <p:extLst>
      <p:ext uri="{BB962C8B-B14F-4D97-AF65-F5344CB8AC3E}">
        <p14:creationId xmlns:p14="http://schemas.microsoft.com/office/powerpoint/2010/main" val="1576361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B9401-F93A-8948-BAAF-A64F8340993A}"/>
              </a:ext>
            </a:extLst>
          </p:cNvPr>
          <p:cNvSpPr>
            <a:spLocks noGrp="1"/>
          </p:cNvSpPr>
          <p:nvPr>
            <p:ph type="title"/>
          </p:nvPr>
        </p:nvSpPr>
        <p:spPr/>
        <p:txBody>
          <a:bodyPr/>
          <a:lstStyle/>
          <a:p>
            <a:r>
              <a:rPr kumimoji="1" lang="en-US" altLang="zh-CN" dirty="0"/>
              <a:t>BR100</a:t>
            </a:r>
            <a:r>
              <a:rPr kumimoji="1" lang="zh-CN" altLang="en-US" dirty="0"/>
              <a:t>系列 芯片架构</a:t>
            </a:r>
          </a:p>
        </p:txBody>
      </p:sp>
      <p:sp>
        <p:nvSpPr>
          <p:cNvPr id="3" name="内容占位符 2">
            <a:extLst>
              <a:ext uri="{FF2B5EF4-FFF2-40B4-BE49-F238E27FC236}">
                <a16:creationId xmlns:a16="http://schemas.microsoft.com/office/drawing/2014/main" id="{6B2E37D6-83DD-6044-824E-BC6FF879691D}"/>
              </a:ext>
            </a:extLst>
          </p:cNvPr>
          <p:cNvSpPr>
            <a:spLocks noGrp="1"/>
          </p:cNvSpPr>
          <p:nvPr>
            <p:ph sz="half" idx="1"/>
          </p:nvPr>
        </p:nvSpPr>
        <p:spPr>
          <a:xfrm>
            <a:off x="2191692" y="5373216"/>
            <a:ext cx="3978697" cy="1368152"/>
          </a:xfrm>
        </p:spPr>
        <p:txBody>
          <a:bodyPr/>
          <a:lstStyle/>
          <a:p>
            <a:pPr>
              <a:lnSpc>
                <a:spcPct val="120000"/>
              </a:lnSpc>
            </a:pPr>
            <a:r>
              <a:rPr kumimoji="1" lang="en-US" altLang="zh-CN" sz="1800" dirty="0"/>
              <a:t>PCIe5.0</a:t>
            </a:r>
            <a:r>
              <a:rPr kumimoji="1" lang="zh-CN" altLang="en-US" sz="1800" dirty="0"/>
              <a:t> 新一代主机接口</a:t>
            </a:r>
          </a:p>
          <a:p>
            <a:pPr>
              <a:lnSpc>
                <a:spcPct val="120000"/>
              </a:lnSpc>
            </a:pPr>
            <a:r>
              <a:rPr kumimoji="1" lang="en-US" altLang="zh-CN" sz="1800" dirty="0" err="1"/>
              <a:t>BLink</a:t>
            </a:r>
            <a:r>
              <a:rPr kumimoji="1" lang="en-US" altLang="zh-CN" sz="1800" dirty="0"/>
              <a:t>™</a:t>
            </a:r>
            <a:r>
              <a:rPr kumimoji="1" lang="zh-CN" altLang="en-US" sz="1800" dirty="0"/>
              <a:t> 点对点全互连技术</a:t>
            </a:r>
          </a:p>
          <a:p>
            <a:pPr>
              <a:lnSpc>
                <a:spcPct val="120000"/>
              </a:lnSpc>
            </a:pPr>
            <a:r>
              <a:rPr kumimoji="1" lang="en-US" altLang="zh-CN" sz="1800" dirty="0" err="1"/>
              <a:t>NoC</a:t>
            </a:r>
            <a:r>
              <a:rPr kumimoji="1" lang="zh-CN" altLang="en-US" sz="1800" dirty="0"/>
              <a:t> 网格式多播片上互连</a:t>
            </a:r>
          </a:p>
        </p:txBody>
      </p:sp>
      <p:sp>
        <p:nvSpPr>
          <p:cNvPr id="5" name="内容占位符 2">
            <a:extLst>
              <a:ext uri="{FF2B5EF4-FFF2-40B4-BE49-F238E27FC236}">
                <a16:creationId xmlns:a16="http://schemas.microsoft.com/office/drawing/2014/main" id="{24A29964-99B3-6342-B975-F906F14560EB}"/>
              </a:ext>
            </a:extLst>
          </p:cNvPr>
          <p:cNvSpPr txBox="1">
            <a:spLocks/>
          </p:cNvSpPr>
          <p:nvPr/>
        </p:nvSpPr>
        <p:spPr>
          <a:xfrm>
            <a:off x="6386413" y="5373216"/>
            <a:ext cx="3978697" cy="1368152"/>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a:lnSpc>
                <a:spcPct val="120000"/>
              </a:lnSpc>
            </a:pPr>
            <a:r>
              <a:rPr kumimoji="1" lang="en-US" altLang="zh-CN" sz="1800" dirty="0"/>
              <a:t>SPC</a:t>
            </a:r>
            <a:r>
              <a:rPr kumimoji="1" lang="zh-CN" altLang="en-US" sz="1800" dirty="0"/>
              <a:t> 流式处理器簇</a:t>
            </a:r>
          </a:p>
          <a:p>
            <a:pPr>
              <a:lnSpc>
                <a:spcPct val="120000"/>
              </a:lnSpc>
            </a:pPr>
            <a:r>
              <a:rPr kumimoji="1" lang="en-US" altLang="zh-CN" sz="1800" dirty="0"/>
              <a:t>L2 Cache</a:t>
            </a:r>
            <a:r>
              <a:rPr kumimoji="1" lang="zh-CN" altLang="en-US" sz="1800" dirty="0"/>
              <a:t> 分布式共享缓存</a:t>
            </a:r>
          </a:p>
          <a:p>
            <a:pPr>
              <a:lnSpc>
                <a:spcPct val="120000"/>
              </a:lnSpc>
            </a:pPr>
            <a:r>
              <a:rPr kumimoji="1" lang="en-US" altLang="zh-CN" sz="1800" dirty="0"/>
              <a:t>HBM2E</a:t>
            </a:r>
            <a:r>
              <a:rPr kumimoji="1" lang="zh-CN" altLang="en-US" sz="1800" dirty="0"/>
              <a:t> 内存系统</a:t>
            </a:r>
          </a:p>
        </p:txBody>
      </p:sp>
      <p:pic>
        <p:nvPicPr>
          <p:cNvPr id="8" name="图片 7">
            <a:extLst>
              <a:ext uri="{FF2B5EF4-FFF2-40B4-BE49-F238E27FC236}">
                <a16:creationId xmlns:a16="http://schemas.microsoft.com/office/drawing/2014/main" id="{EA35F17E-BC60-314A-8996-A2FEC6824A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9531" y="1268760"/>
            <a:ext cx="9537700" cy="4000500"/>
          </a:xfrm>
          <a:prstGeom prst="rect">
            <a:avLst/>
          </a:prstGeom>
        </p:spPr>
      </p:pic>
    </p:spTree>
    <p:extLst>
      <p:ext uri="{BB962C8B-B14F-4D97-AF65-F5344CB8AC3E}">
        <p14:creationId xmlns:p14="http://schemas.microsoft.com/office/powerpoint/2010/main" val="1691789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51E8C0-C691-F440-9E3D-FD6B0710B9E5}"/>
              </a:ext>
            </a:extLst>
          </p:cNvPr>
          <p:cNvSpPr>
            <a:spLocks noGrp="1"/>
          </p:cNvSpPr>
          <p:nvPr>
            <p:ph type="title"/>
          </p:nvPr>
        </p:nvSpPr>
        <p:spPr/>
        <p:txBody>
          <a:bodyPr/>
          <a:lstStyle/>
          <a:p>
            <a:r>
              <a:rPr kumimoji="1" lang="en-US" altLang="zh-CN" dirty="0"/>
              <a:t>BR100</a:t>
            </a:r>
            <a:r>
              <a:rPr kumimoji="1" lang="zh-CN" altLang="en-US" dirty="0"/>
              <a:t>系列 芯片架构</a:t>
            </a:r>
          </a:p>
        </p:txBody>
      </p:sp>
      <p:pic>
        <p:nvPicPr>
          <p:cNvPr id="7" name="图片 6">
            <a:extLst>
              <a:ext uri="{FF2B5EF4-FFF2-40B4-BE49-F238E27FC236}">
                <a16:creationId xmlns:a16="http://schemas.microsoft.com/office/drawing/2014/main" id="{06C8CD41-88B0-1447-9AAF-0EB0273CF8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636" y="1458519"/>
            <a:ext cx="11053708" cy="4778793"/>
          </a:xfrm>
          <a:prstGeom prst="rect">
            <a:avLst/>
          </a:prstGeom>
        </p:spPr>
      </p:pic>
    </p:spTree>
    <p:extLst>
      <p:ext uri="{BB962C8B-B14F-4D97-AF65-F5344CB8AC3E}">
        <p14:creationId xmlns:p14="http://schemas.microsoft.com/office/powerpoint/2010/main" val="1756998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51E8C0-C691-F440-9E3D-FD6B0710B9E5}"/>
              </a:ext>
            </a:extLst>
          </p:cNvPr>
          <p:cNvSpPr>
            <a:spLocks noGrp="1"/>
          </p:cNvSpPr>
          <p:nvPr>
            <p:ph type="title"/>
          </p:nvPr>
        </p:nvSpPr>
        <p:spPr/>
        <p:txBody>
          <a:bodyPr/>
          <a:lstStyle/>
          <a:p>
            <a:r>
              <a:rPr kumimoji="1" lang="en-US" altLang="zh-CN" dirty="0"/>
              <a:t>BR100</a:t>
            </a:r>
            <a:r>
              <a:rPr kumimoji="1" lang="zh-CN" altLang="en-US" dirty="0"/>
              <a:t>系列 </a:t>
            </a:r>
            <a:r>
              <a:rPr kumimoji="1" lang="en-US" altLang="zh-CN" dirty="0"/>
              <a:t>SPC</a:t>
            </a:r>
            <a:r>
              <a:rPr kumimoji="1" lang="zh-CN" altLang="en-US" dirty="0"/>
              <a:t>架构</a:t>
            </a:r>
          </a:p>
        </p:txBody>
      </p:sp>
      <p:pic>
        <p:nvPicPr>
          <p:cNvPr id="6" name="图片 5">
            <a:extLst>
              <a:ext uri="{FF2B5EF4-FFF2-40B4-BE49-F238E27FC236}">
                <a16:creationId xmlns:a16="http://schemas.microsoft.com/office/drawing/2014/main" id="{B5BF7271-1DFD-9448-AEAE-2E7357172F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549" y="1499912"/>
            <a:ext cx="9022192" cy="4754376"/>
          </a:xfrm>
          <a:prstGeom prst="rect">
            <a:avLst/>
          </a:prstGeom>
        </p:spPr>
      </p:pic>
      <p:sp>
        <p:nvSpPr>
          <p:cNvPr id="7" name="内容占位符 13">
            <a:extLst>
              <a:ext uri="{FF2B5EF4-FFF2-40B4-BE49-F238E27FC236}">
                <a16:creationId xmlns:a16="http://schemas.microsoft.com/office/drawing/2014/main" id="{18A004F3-49A6-684C-926E-1EEC27D63F26}"/>
              </a:ext>
            </a:extLst>
          </p:cNvPr>
          <p:cNvSpPr>
            <a:spLocks noGrp="1"/>
          </p:cNvSpPr>
          <p:nvPr>
            <p:ph sz="half" idx="1"/>
          </p:nvPr>
        </p:nvSpPr>
        <p:spPr>
          <a:xfrm>
            <a:off x="9338741" y="1628800"/>
            <a:ext cx="2520280" cy="4453728"/>
          </a:xfrm>
        </p:spPr>
        <p:txBody>
          <a:bodyPr anchor="t"/>
          <a:lstStyle/>
          <a:p>
            <a:pPr latinLnBrk="1"/>
            <a:r>
              <a:rPr lang="en-US" altLang="zh-CN" dirty="0"/>
              <a:t>4x64KB</a:t>
            </a:r>
            <a:r>
              <a:rPr lang="zh-CN" altLang="en-US" dirty="0"/>
              <a:t> </a:t>
            </a:r>
            <a:r>
              <a:rPr lang="en-US" altLang="zh-CN" dirty="0"/>
              <a:t>L1</a:t>
            </a:r>
            <a:r>
              <a:rPr lang="zh-CN" altLang="en-US" dirty="0"/>
              <a:t> </a:t>
            </a:r>
            <a:r>
              <a:rPr lang="en-US" altLang="zh-CN" dirty="0"/>
              <a:t>Cache</a:t>
            </a:r>
          </a:p>
          <a:p>
            <a:pPr latinLnBrk="1"/>
            <a:r>
              <a:rPr lang="en-US" altLang="zh-CN" dirty="0"/>
              <a:t>8MB</a:t>
            </a:r>
            <a:r>
              <a:rPr lang="zh-CN" altLang="en-US" dirty="0"/>
              <a:t> </a:t>
            </a:r>
            <a:r>
              <a:rPr lang="en-US" altLang="zh-CN" dirty="0"/>
              <a:t>L2</a:t>
            </a:r>
            <a:r>
              <a:rPr lang="zh-CN" altLang="en-US" dirty="0"/>
              <a:t> </a:t>
            </a:r>
            <a:r>
              <a:rPr lang="en-US" altLang="zh-CN" dirty="0"/>
              <a:t>Cache</a:t>
            </a:r>
          </a:p>
          <a:p>
            <a:pPr latinLnBrk="1"/>
            <a:r>
              <a:rPr lang="en-US" altLang="zh-CN" dirty="0"/>
              <a:t>16xEU</a:t>
            </a:r>
          </a:p>
        </p:txBody>
      </p:sp>
      <p:sp>
        <p:nvSpPr>
          <p:cNvPr id="8" name="矩形 7">
            <a:extLst>
              <a:ext uri="{FF2B5EF4-FFF2-40B4-BE49-F238E27FC236}">
                <a16:creationId xmlns:a16="http://schemas.microsoft.com/office/drawing/2014/main" id="{DC369485-09E3-424A-B61C-10F64963E7F6}"/>
              </a:ext>
            </a:extLst>
          </p:cNvPr>
          <p:cNvSpPr/>
          <p:nvPr/>
        </p:nvSpPr>
        <p:spPr>
          <a:xfrm>
            <a:off x="7034485" y="2924944"/>
            <a:ext cx="2012795" cy="338554"/>
          </a:xfrm>
          <a:prstGeom prst="rect">
            <a:avLst/>
          </a:prstGeom>
        </p:spPr>
        <p:txBody>
          <a:bodyPr wrap="none">
            <a:spAutoFit/>
          </a:bodyPr>
          <a:lstStyle/>
          <a:p>
            <a:pPr latinLnBrk="1"/>
            <a:r>
              <a:rPr lang="en-US" altLang="zh-CN" sz="1600" dirty="0">
                <a:solidFill>
                  <a:schemeClr val="bg1"/>
                </a:solidFill>
                <a:latin typeface="Gill Sans MT" panose="020B0502020104020203" pitchFamily="34" charset="0"/>
              </a:rPr>
              <a:t>Thread</a:t>
            </a:r>
            <a:r>
              <a:rPr lang="zh-CN" altLang="en-US" sz="1600" dirty="0">
                <a:solidFill>
                  <a:schemeClr val="bg1"/>
                </a:solidFill>
                <a:latin typeface="Gill Sans MT" panose="020B0502020104020203" pitchFamily="34" charset="0"/>
              </a:rPr>
              <a:t> </a:t>
            </a:r>
            <a:r>
              <a:rPr lang="en-US" altLang="zh-CN" sz="1600" dirty="0">
                <a:solidFill>
                  <a:schemeClr val="bg1"/>
                </a:solidFill>
                <a:latin typeface="Gill Sans MT" panose="020B0502020104020203" pitchFamily="34" charset="0"/>
              </a:rPr>
              <a:t>Local</a:t>
            </a:r>
            <a:r>
              <a:rPr lang="zh-CN" altLang="en-US" sz="1600" dirty="0">
                <a:solidFill>
                  <a:schemeClr val="bg1"/>
                </a:solidFill>
                <a:latin typeface="Gill Sans MT" panose="020B0502020104020203" pitchFamily="34" charset="0"/>
              </a:rPr>
              <a:t> </a:t>
            </a:r>
            <a:r>
              <a:rPr lang="en-US" altLang="zh-CN" sz="1600" dirty="0">
                <a:solidFill>
                  <a:schemeClr val="bg1"/>
                </a:solidFill>
                <a:latin typeface="Gill Sans MT" panose="020B0502020104020203" pitchFamily="34" charset="0"/>
              </a:rPr>
              <a:t>Register</a:t>
            </a:r>
          </a:p>
        </p:txBody>
      </p:sp>
      <p:sp>
        <p:nvSpPr>
          <p:cNvPr id="9" name="矩形 8">
            <a:extLst>
              <a:ext uri="{FF2B5EF4-FFF2-40B4-BE49-F238E27FC236}">
                <a16:creationId xmlns:a16="http://schemas.microsoft.com/office/drawing/2014/main" id="{29D59BA2-FE46-244A-BE75-7618BB4C4C7A}"/>
              </a:ext>
            </a:extLst>
          </p:cNvPr>
          <p:cNvSpPr/>
          <p:nvPr/>
        </p:nvSpPr>
        <p:spPr>
          <a:xfrm>
            <a:off x="2324256" y="4184323"/>
            <a:ext cx="1754711" cy="338554"/>
          </a:xfrm>
          <a:prstGeom prst="rect">
            <a:avLst/>
          </a:prstGeom>
          <a:solidFill>
            <a:srgbClr val="F2F2F2">
              <a:alpha val="40000"/>
            </a:srgbClr>
          </a:solidFill>
        </p:spPr>
        <p:txBody>
          <a:bodyPr wrap="none">
            <a:spAutoFit/>
          </a:bodyPr>
          <a:lstStyle/>
          <a:p>
            <a:pPr latinLnBrk="1"/>
            <a:r>
              <a:rPr lang="en-US" altLang="zh-CN" sz="1600" dirty="0" err="1">
                <a:solidFill>
                  <a:srgbClr val="374154"/>
                </a:solidFill>
                <a:latin typeface="Gill Sans MT" panose="020B0502020104020203" pitchFamily="34" charset="0"/>
              </a:rPr>
              <a:t>Load&amp;Store</a:t>
            </a:r>
            <a:r>
              <a:rPr lang="zh-CN" altLang="en-US" sz="1600" dirty="0">
                <a:solidFill>
                  <a:srgbClr val="374154"/>
                </a:solidFill>
                <a:latin typeface="Gill Sans MT" panose="020B0502020104020203" pitchFamily="34" charset="0"/>
              </a:rPr>
              <a:t> </a:t>
            </a:r>
            <a:r>
              <a:rPr lang="en-US" altLang="zh-CN" sz="1600" dirty="0">
                <a:solidFill>
                  <a:srgbClr val="374154"/>
                </a:solidFill>
                <a:latin typeface="Gill Sans MT" panose="020B0502020104020203" pitchFamily="34" charset="0"/>
              </a:rPr>
              <a:t>Cache</a:t>
            </a:r>
          </a:p>
        </p:txBody>
      </p:sp>
      <p:sp>
        <p:nvSpPr>
          <p:cNvPr id="10" name="矩形 9">
            <a:extLst>
              <a:ext uri="{FF2B5EF4-FFF2-40B4-BE49-F238E27FC236}">
                <a16:creationId xmlns:a16="http://schemas.microsoft.com/office/drawing/2014/main" id="{F96735BD-0027-D54D-84A8-291962E75337}"/>
              </a:ext>
            </a:extLst>
          </p:cNvPr>
          <p:cNvSpPr/>
          <p:nvPr/>
        </p:nvSpPr>
        <p:spPr>
          <a:xfrm>
            <a:off x="2324255" y="2283635"/>
            <a:ext cx="2172390" cy="338554"/>
          </a:xfrm>
          <a:prstGeom prst="rect">
            <a:avLst/>
          </a:prstGeom>
          <a:solidFill>
            <a:srgbClr val="F2F2F2">
              <a:alpha val="40000"/>
            </a:srgbClr>
          </a:solidFill>
        </p:spPr>
        <p:txBody>
          <a:bodyPr wrap="none">
            <a:spAutoFit/>
          </a:bodyPr>
          <a:lstStyle/>
          <a:p>
            <a:pPr latinLnBrk="1"/>
            <a:r>
              <a:rPr lang="en-US" altLang="zh-CN" sz="1600" dirty="0" err="1">
                <a:solidFill>
                  <a:srgbClr val="374154"/>
                </a:solidFill>
                <a:latin typeface="Gill Sans MT" panose="020B0502020104020203" pitchFamily="34" charset="0"/>
              </a:rPr>
              <a:t>Distributed&amp;Scratchpad</a:t>
            </a:r>
            <a:endParaRPr lang="en-US" altLang="zh-CN" sz="1600" dirty="0">
              <a:solidFill>
                <a:srgbClr val="374154"/>
              </a:solidFill>
              <a:latin typeface="Gill Sans MT" panose="020B0502020104020203" pitchFamily="34" charset="0"/>
            </a:endParaRPr>
          </a:p>
        </p:txBody>
      </p:sp>
      <p:sp>
        <p:nvSpPr>
          <p:cNvPr id="11" name="矩形 10">
            <a:extLst>
              <a:ext uri="{FF2B5EF4-FFF2-40B4-BE49-F238E27FC236}">
                <a16:creationId xmlns:a16="http://schemas.microsoft.com/office/drawing/2014/main" id="{03AA03F1-3014-0149-89CB-79B62ACEAB3D}"/>
              </a:ext>
            </a:extLst>
          </p:cNvPr>
          <p:cNvSpPr/>
          <p:nvPr/>
        </p:nvSpPr>
        <p:spPr>
          <a:xfrm>
            <a:off x="4827645" y="4371503"/>
            <a:ext cx="2299091" cy="338554"/>
          </a:xfrm>
          <a:prstGeom prst="rect">
            <a:avLst/>
          </a:prstGeom>
        </p:spPr>
        <p:txBody>
          <a:bodyPr wrap="none">
            <a:spAutoFit/>
          </a:bodyPr>
          <a:lstStyle/>
          <a:p>
            <a:pPr latinLnBrk="1"/>
            <a:r>
              <a:rPr lang="en-US" altLang="zh-CN" sz="1600" dirty="0">
                <a:solidFill>
                  <a:schemeClr val="bg1"/>
                </a:solidFill>
                <a:latin typeface="Gill Sans MT" panose="020B0502020104020203" pitchFamily="34" charset="0"/>
              </a:rPr>
              <a:t>16x</a:t>
            </a:r>
            <a:r>
              <a:rPr lang="zh-CN" altLang="en-US" sz="1600" dirty="0">
                <a:solidFill>
                  <a:schemeClr val="bg1"/>
                </a:solidFill>
                <a:latin typeface="Gill Sans MT" panose="020B0502020104020203" pitchFamily="34" charset="0"/>
              </a:rPr>
              <a:t> </a:t>
            </a:r>
            <a:r>
              <a:rPr lang="en-US" altLang="zh-CN" sz="1600" dirty="0">
                <a:solidFill>
                  <a:schemeClr val="bg1"/>
                </a:solidFill>
                <a:latin typeface="Gill Sans MT" panose="020B0502020104020203" pitchFamily="34" charset="0"/>
              </a:rPr>
              <a:t>Streaming</a:t>
            </a:r>
            <a:r>
              <a:rPr lang="zh-CN" altLang="en-US" sz="1600" dirty="0">
                <a:solidFill>
                  <a:schemeClr val="bg1"/>
                </a:solidFill>
                <a:latin typeface="Gill Sans MT" panose="020B0502020104020203" pitchFamily="34" charset="0"/>
              </a:rPr>
              <a:t> </a:t>
            </a:r>
            <a:r>
              <a:rPr lang="en-US" altLang="zh-CN" sz="1600" dirty="0">
                <a:solidFill>
                  <a:schemeClr val="bg1"/>
                </a:solidFill>
                <a:latin typeface="Gill Sans MT" panose="020B0502020104020203" pitchFamily="34" charset="0"/>
              </a:rPr>
              <a:t>Processing</a:t>
            </a:r>
          </a:p>
        </p:txBody>
      </p:sp>
    </p:spTree>
    <p:extLst>
      <p:ext uri="{BB962C8B-B14F-4D97-AF65-F5344CB8AC3E}">
        <p14:creationId xmlns:p14="http://schemas.microsoft.com/office/powerpoint/2010/main" val="1241509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D1BF0-385C-A149-B163-8B9EFFC93204}"/>
              </a:ext>
            </a:extLst>
          </p:cNvPr>
          <p:cNvSpPr>
            <a:spLocks noGrp="1"/>
          </p:cNvSpPr>
          <p:nvPr>
            <p:ph type="title"/>
          </p:nvPr>
        </p:nvSpPr>
        <p:spPr/>
        <p:txBody>
          <a:bodyPr/>
          <a:lstStyle/>
          <a:p>
            <a:r>
              <a:rPr kumimoji="1" lang="en-US" altLang="zh-CN" dirty="0"/>
              <a:t>NVidia</a:t>
            </a:r>
            <a:r>
              <a:rPr kumimoji="1" lang="zh-CN" altLang="en-US" dirty="0"/>
              <a:t> </a:t>
            </a:r>
            <a:r>
              <a:rPr kumimoji="1" lang="en-US" altLang="zh-CN" dirty="0"/>
              <a:t>A100</a:t>
            </a:r>
            <a:r>
              <a:rPr kumimoji="1" lang="zh-CN" altLang="en-US" dirty="0"/>
              <a:t> 架构</a:t>
            </a:r>
          </a:p>
        </p:txBody>
      </p:sp>
      <p:pic>
        <p:nvPicPr>
          <p:cNvPr id="5" name="图片 4">
            <a:extLst>
              <a:ext uri="{FF2B5EF4-FFF2-40B4-BE49-F238E27FC236}">
                <a16:creationId xmlns:a16="http://schemas.microsoft.com/office/drawing/2014/main" id="{F123B1E2-9DE2-0247-9CA2-8F68A0B54AB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5410" y="1412776"/>
            <a:ext cx="8707519" cy="5111297"/>
          </a:xfrm>
          <a:prstGeom prst="rect">
            <a:avLst/>
          </a:prstGeom>
        </p:spPr>
      </p:pic>
      <p:sp>
        <p:nvSpPr>
          <p:cNvPr id="6" name="内容占位符 2">
            <a:extLst>
              <a:ext uri="{FF2B5EF4-FFF2-40B4-BE49-F238E27FC236}">
                <a16:creationId xmlns:a16="http://schemas.microsoft.com/office/drawing/2014/main" id="{A1264F52-17AD-9B46-9D53-ED51432C9458}"/>
              </a:ext>
            </a:extLst>
          </p:cNvPr>
          <p:cNvSpPr>
            <a:spLocks noGrp="1"/>
          </p:cNvSpPr>
          <p:nvPr>
            <p:ph sz="half" idx="1"/>
          </p:nvPr>
        </p:nvSpPr>
        <p:spPr>
          <a:xfrm>
            <a:off x="9338741" y="1515408"/>
            <a:ext cx="2629886" cy="4525736"/>
          </a:xfrm>
        </p:spPr>
        <p:txBody>
          <a:bodyPr/>
          <a:lstStyle/>
          <a:p>
            <a:pPr latinLnBrk="1"/>
            <a:r>
              <a:rPr lang="en-US" altLang="zh-CN" sz="1800" dirty="0"/>
              <a:t>NV</a:t>
            </a:r>
            <a:r>
              <a:rPr lang="zh-CN" altLang="en-US" sz="1800" dirty="0"/>
              <a:t> </a:t>
            </a:r>
            <a:r>
              <a:rPr lang="en-US" altLang="zh-CN" sz="1800" dirty="0"/>
              <a:t>GPU</a:t>
            </a:r>
            <a:r>
              <a:rPr lang="zh-CN" altLang="en-US" sz="1800" dirty="0"/>
              <a:t> </a:t>
            </a:r>
            <a:r>
              <a:rPr lang="en-US" altLang="zh-CN" sz="1800" dirty="0"/>
              <a:t>L2 cache</a:t>
            </a:r>
            <a:r>
              <a:rPr lang="zh-CN" altLang="en-US" sz="1800" dirty="0"/>
              <a:t> 一般在芯片中间，或者芯片边上，在 </a:t>
            </a:r>
            <a:r>
              <a:rPr lang="en-US" altLang="zh-CN" sz="1800" dirty="0"/>
              <a:t>Memory Controller</a:t>
            </a:r>
            <a:r>
              <a:rPr lang="zh-CN" altLang="en-US" sz="1800" dirty="0"/>
              <a:t> 旁边。</a:t>
            </a:r>
            <a:endParaRPr kumimoji="1" lang="zh-CN" altLang="en-US" sz="1800" dirty="0"/>
          </a:p>
        </p:txBody>
      </p:sp>
    </p:spTree>
    <p:extLst>
      <p:ext uri="{BB962C8B-B14F-4D97-AF65-F5344CB8AC3E}">
        <p14:creationId xmlns:p14="http://schemas.microsoft.com/office/powerpoint/2010/main" val="209672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39408</TotalTime>
  <Words>1101</Words>
  <Application>Microsoft Macintosh PowerPoint</Application>
  <PresentationFormat>自定义</PresentationFormat>
  <Paragraphs>159</Paragraphs>
  <Slides>25</Slides>
  <Notes>1</Notes>
  <HiddenSlides>0</HiddenSlides>
  <MMClips>0</MMClips>
  <ScaleCrop>false</ScaleCrop>
  <HeadingPairs>
    <vt:vector size="6" baseType="variant">
      <vt:variant>
        <vt:lpstr>已用的字体</vt:lpstr>
      </vt:variant>
      <vt:variant>
        <vt:i4>11</vt:i4>
      </vt:variant>
      <vt:variant>
        <vt:lpstr>主题</vt:lpstr>
      </vt:variant>
      <vt:variant>
        <vt:i4>7</vt:i4>
      </vt:variant>
      <vt:variant>
        <vt:lpstr>幻灯片标题</vt:lpstr>
      </vt:variant>
      <vt:variant>
        <vt:i4>25</vt:i4>
      </vt:variant>
    </vt:vector>
  </HeadingPairs>
  <TitlesOfParts>
    <vt:vector size="43" baseType="lpstr">
      <vt:lpstr>黑体</vt:lpstr>
      <vt:lpstr>微软雅黑</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1_code01</vt:lpstr>
      <vt:lpstr>Thankyou</vt:lpstr>
      <vt:lpstr>PowerPoint 演示文稿</vt:lpstr>
      <vt:lpstr>PowerPoint 演示文稿</vt:lpstr>
      <vt:lpstr>PowerPoint 演示文稿</vt:lpstr>
      <vt:lpstr>目录 Context</vt:lpstr>
      <vt:lpstr>PowerPoint 演示文稿</vt:lpstr>
      <vt:lpstr>BR100系列 芯片架构</vt:lpstr>
      <vt:lpstr>BR100系列 芯片架构</vt:lpstr>
      <vt:lpstr>BR100系列 SPC架构</vt:lpstr>
      <vt:lpstr>NVidia A100 架构</vt:lpstr>
      <vt:lpstr>BR100系列 SPC架构</vt:lpstr>
      <vt:lpstr>BR100系列 CU 结构</vt:lpstr>
      <vt:lpstr>V-Core(Vector Core)，通用SIMT计算单元</vt:lpstr>
      <vt:lpstr>T-Core(Tensor Core)，专用 AI 计算单元</vt:lpstr>
      <vt:lpstr>GEMM 计算架构</vt:lpstr>
      <vt:lpstr>Tensor Data Accelerator (TDA) 张量数据加速</vt:lpstr>
      <vt:lpstr>V-Core Warp 线程控制</vt:lpstr>
      <vt:lpstr>NUMA/UMA 访存机制</vt:lpstr>
      <vt:lpstr>数据格式</vt:lpstr>
      <vt:lpstr>PowerPoint 演示文稿</vt:lpstr>
      <vt:lpstr>对格式的思考</vt:lpstr>
      <vt:lpstr>对计算的思考</vt:lpstr>
      <vt:lpstr>对利用率的思考</vt:lpstr>
      <vt:lpstr>对利用率的思考</vt:lpstr>
      <vt:lpstr>Reference 引用&amp;参考</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7001</cp:revision>
  <dcterms:created xsi:type="dcterms:W3CDTF">2015-01-14T10:38:57Z</dcterms:created>
  <dcterms:modified xsi:type="dcterms:W3CDTF">2023-06-22T16:01:50Z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